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theme/theme3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 id="2147483756" r:id="rId8"/>
    <p:sldMasterId id="2147483768" r:id="rId9"/>
    <p:sldMasterId id="2147483780" r:id="rId10"/>
    <p:sldMasterId id="2147483792" r:id="rId11"/>
    <p:sldMasterId id="2147483804" r:id="rId12"/>
    <p:sldMasterId id="2147483852" r:id="rId13"/>
    <p:sldMasterId id="2147483864" r:id="rId14"/>
    <p:sldMasterId id="2147483888" r:id="rId15"/>
    <p:sldMasterId id="2147483912" r:id="rId16"/>
    <p:sldMasterId id="2147483924" r:id="rId17"/>
    <p:sldMasterId id="2147483936" r:id="rId18"/>
    <p:sldMasterId id="2147483948" r:id="rId19"/>
    <p:sldMasterId id="2147483960" r:id="rId20"/>
    <p:sldMasterId id="2147483972" r:id="rId21"/>
    <p:sldMasterId id="2147483984" r:id="rId22"/>
    <p:sldMasterId id="2147483996" r:id="rId23"/>
    <p:sldMasterId id="2147484020" r:id="rId24"/>
    <p:sldMasterId id="2147484032" r:id="rId25"/>
    <p:sldMasterId id="2147484044" r:id="rId26"/>
    <p:sldMasterId id="2147484056" r:id="rId27"/>
    <p:sldMasterId id="2147484068" r:id="rId28"/>
    <p:sldMasterId id="2147484080" r:id="rId29"/>
    <p:sldMasterId id="2147484092" r:id="rId30"/>
    <p:sldMasterId id="2147484104" r:id="rId31"/>
    <p:sldMasterId id="2147484116" r:id="rId32"/>
    <p:sldMasterId id="2147484128" r:id="rId33"/>
    <p:sldMasterId id="2147484140" r:id="rId34"/>
    <p:sldMasterId id="2147484152" r:id="rId35"/>
    <p:sldMasterId id="2147484176" r:id="rId36"/>
    <p:sldMasterId id="2147484188" r:id="rId37"/>
    <p:sldMasterId id="2147484284" r:id="rId38"/>
  </p:sldMasterIdLst>
  <p:notesMasterIdLst>
    <p:notesMasterId r:id="rId110"/>
  </p:notesMasterIdLst>
  <p:sldIdLst>
    <p:sldId id="290" r:id="rId39"/>
    <p:sldId id="374" r:id="rId40"/>
    <p:sldId id="292" r:id="rId41"/>
    <p:sldId id="293" r:id="rId42"/>
    <p:sldId id="349" r:id="rId43"/>
    <p:sldId id="294" r:id="rId44"/>
    <p:sldId id="295" r:id="rId45"/>
    <p:sldId id="296" r:id="rId46"/>
    <p:sldId id="299" r:id="rId47"/>
    <p:sldId id="341" r:id="rId48"/>
    <p:sldId id="300" r:id="rId49"/>
    <p:sldId id="301" r:id="rId50"/>
    <p:sldId id="302" r:id="rId51"/>
    <p:sldId id="303" r:id="rId52"/>
    <p:sldId id="304" r:id="rId53"/>
    <p:sldId id="305" r:id="rId54"/>
    <p:sldId id="306" r:id="rId55"/>
    <p:sldId id="307" r:id="rId56"/>
    <p:sldId id="308" r:id="rId57"/>
    <p:sldId id="309" r:id="rId58"/>
    <p:sldId id="310" r:id="rId59"/>
    <p:sldId id="350" r:id="rId60"/>
    <p:sldId id="353" r:id="rId61"/>
    <p:sldId id="351" r:id="rId62"/>
    <p:sldId id="343" r:id="rId63"/>
    <p:sldId id="314" r:id="rId64"/>
    <p:sldId id="315" r:id="rId65"/>
    <p:sldId id="317" r:id="rId66"/>
    <p:sldId id="318" r:id="rId67"/>
    <p:sldId id="319" r:id="rId68"/>
    <p:sldId id="357" r:id="rId69"/>
    <p:sldId id="320" r:id="rId70"/>
    <p:sldId id="321" r:id="rId71"/>
    <p:sldId id="322" r:id="rId72"/>
    <p:sldId id="323" r:id="rId73"/>
    <p:sldId id="324" r:id="rId74"/>
    <p:sldId id="325" r:id="rId75"/>
    <p:sldId id="326" r:id="rId76"/>
    <p:sldId id="363" r:id="rId77"/>
    <p:sldId id="358" r:id="rId78"/>
    <p:sldId id="365" r:id="rId79"/>
    <p:sldId id="366" r:id="rId80"/>
    <p:sldId id="367" r:id="rId81"/>
    <p:sldId id="368" r:id="rId82"/>
    <p:sldId id="369" r:id="rId83"/>
    <p:sldId id="362" r:id="rId84"/>
    <p:sldId id="364" r:id="rId85"/>
    <p:sldId id="361" r:id="rId86"/>
    <p:sldId id="360" r:id="rId87"/>
    <p:sldId id="359" r:id="rId88"/>
    <p:sldId id="327" r:id="rId89"/>
    <p:sldId id="347" r:id="rId90"/>
    <p:sldId id="346" r:id="rId91"/>
    <p:sldId id="345" r:id="rId92"/>
    <p:sldId id="328" r:id="rId93"/>
    <p:sldId id="329" r:id="rId94"/>
    <p:sldId id="330" r:id="rId95"/>
    <p:sldId id="331" r:id="rId96"/>
    <p:sldId id="332" r:id="rId97"/>
    <p:sldId id="333" r:id="rId98"/>
    <p:sldId id="334" r:id="rId99"/>
    <p:sldId id="335" r:id="rId100"/>
    <p:sldId id="336" r:id="rId101"/>
    <p:sldId id="337" r:id="rId102"/>
    <p:sldId id="372" r:id="rId103"/>
    <p:sldId id="373" r:id="rId104"/>
    <p:sldId id="338" r:id="rId105"/>
    <p:sldId id="370" r:id="rId106"/>
    <p:sldId id="371" r:id="rId107"/>
    <p:sldId id="339" r:id="rId108"/>
    <p:sldId id="340" r:id="rId10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3000" y="-11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4.xml"/><Relationship Id="rId47" Type="http://schemas.openxmlformats.org/officeDocument/2006/relationships/slide" Target="slides/slide9.xml"/><Relationship Id="rId63" Type="http://schemas.openxmlformats.org/officeDocument/2006/relationships/slide" Target="slides/slide25.xml"/><Relationship Id="rId68" Type="http://schemas.openxmlformats.org/officeDocument/2006/relationships/slide" Target="slides/slide30.xml"/><Relationship Id="rId84" Type="http://schemas.openxmlformats.org/officeDocument/2006/relationships/slide" Target="slides/slide46.xml"/><Relationship Id="rId89" Type="http://schemas.openxmlformats.org/officeDocument/2006/relationships/slide" Target="slides/slide51.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07" Type="http://schemas.openxmlformats.org/officeDocument/2006/relationships/slide" Target="slides/slide6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2.xml"/><Relationship Id="rId45" Type="http://schemas.openxmlformats.org/officeDocument/2006/relationships/slide" Target="slides/slide7.xml"/><Relationship Id="rId53" Type="http://schemas.openxmlformats.org/officeDocument/2006/relationships/slide" Target="slides/slide15.xml"/><Relationship Id="rId58" Type="http://schemas.openxmlformats.org/officeDocument/2006/relationships/slide" Target="slides/slide20.xml"/><Relationship Id="rId66" Type="http://schemas.openxmlformats.org/officeDocument/2006/relationships/slide" Target="slides/slide28.xml"/><Relationship Id="rId74" Type="http://schemas.openxmlformats.org/officeDocument/2006/relationships/slide" Target="slides/slide36.xml"/><Relationship Id="rId79" Type="http://schemas.openxmlformats.org/officeDocument/2006/relationships/slide" Target="slides/slide41.xml"/><Relationship Id="rId87" Type="http://schemas.openxmlformats.org/officeDocument/2006/relationships/slide" Target="slides/slide49.xml"/><Relationship Id="rId102" Type="http://schemas.openxmlformats.org/officeDocument/2006/relationships/slide" Target="slides/slide64.xml"/><Relationship Id="rId110"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3.xml"/><Relationship Id="rId82" Type="http://schemas.openxmlformats.org/officeDocument/2006/relationships/slide" Target="slides/slide44.xml"/><Relationship Id="rId90" Type="http://schemas.openxmlformats.org/officeDocument/2006/relationships/slide" Target="slides/slide52.xml"/><Relationship Id="rId95" Type="http://schemas.openxmlformats.org/officeDocument/2006/relationships/slide" Target="slides/slide5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5.xml"/><Relationship Id="rId48" Type="http://schemas.openxmlformats.org/officeDocument/2006/relationships/slide" Target="slides/slide10.xml"/><Relationship Id="rId56" Type="http://schemas.openxmlformats.org/officeDocument/2006/relationships/slide" Target="slides/slide18.xml"/><Relationship Id="rId64" Type="http://schemas.openxmlformats.org/officeDocument/2006/relationships/slide" Target="slides/slide26.xml"/><Relationship Id="rId69" Type="http://schemas.openxmlformats.org/officeDocument/2006/relationships/slide" Target="slides/slide31.xml"/><Relationship Id="rId77" Type="http://schemas.openxmlformats.org/officeDocument/2006/relationships/slide" Target="slides/slide39.xml"/><Relationship Id="rId100" Type="http://schemas.openxmlformats.org/officeDocument/2006/relationships/slide" Target="slides/slide62.xml"/><Relationship Id="rId105" Type="http://schemas.openxmlformats.org/officeDocument/2006/relationships/slide" Target="slides/slide67.xml"/><Relationship Id="rId113"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3.xml"/><Relationship Id="rId72" Type="http://schemas.openxmlformats.org/officeDocument/2006/relationships/slide" Target="slides/slide34.xml"/><Relationship Id="rId80" Type="http://schemas.openxmlformats.org/officeDocument/2006/relationships/slide" Target="slides/slide42.xml"/><Relationship Id="rId85" Type="http://schemas.openxmlformats.org/officeDocument/2006/relationships/slide" Target="slides/slide47.xml"/><Relationship Id="rId93" Type="http://schemas.openxmlformats.org/officeDocument/2006/relationships/slide" Target="slides/slide55.xml"/><Relationship Id="rId98"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slide" Target="slides/slide29.xml"/><Relationship Id="rId103" Type="http://schemas.openxmlformats.org/officeDocument/2006/relationships/slide" Target="slides/slide65.xml"/><Relationship Id="rId108" Type="http://schemas.openxmlformats.org/officeDocument/2006/relationships/slide" Target="slides/slide70.xml"/><Relationship Id="rId20" Type="http://schemas.openxmlformats.org/officeDocument/2006/relationships/slideMaster" Target="slideMasters/slideMaster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slide" Target="slides/slide32.xml"/><Relationship Id="rId75" Type="http://schemas.openxmlformats.org/officeDocument/2006/relationships/slide" Target="slides/slide37.xml"/><Relationship Id="rId83" Type="http://schemas.openxmlformats.org/officeDocument/2006/relationships/slide" Target="slides/slide45.xml"/><Relationship Id="rId88" Type="http://schemas.openxmlformats.org/officeDocument/2006/relationships/slide" Target="slides/slide50.xml"/><Relationship Id="rId91" Type="http://schemas.openxmlformats.org/officeDocument/2006/relationships/slide" Target="slides/slide53.xml"/><Relationship Id="rId96" Type="http://schemas.openxmlformats.org/officeDocument/2006/relationships/slide" Target="slides/slide58.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1.xml"/><Relationship Id="rId57" Type="http://schemas.openxmlformats.org/officeDocument/2006/relationships/slide" Target="slides/slide19.xml"/><Relationship Id="rId106" Type="http://schemas.openxmlformats.org/officeDocument/2006/relationships/slide" Target="slides/slide68.xml"/><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slide" Target="slides/slide27.xml"/><Relationship Id="rId73" Type="http://schemas.openxmlformats.org/officeDocument/2006/relationships/slide" Target="slides/slide35.xml"/><Relationship Id="rId78" Type="http://schemas.openxmlformats.org/officeDocument/2006/relationships/slide" Target="slides/slide40.xml"/><Relationship Id="rId81" Type="http://schemas.openxmlformats.org/officeDocument/2006/relationships/slide" Target="slides/slide43.xml"/><Relationship Id="rId86" Type="http://schemas.openxmlformats.org/officeDocument/2006/relationships/slide" Target="slides/slide48.xml"/><Relationship Id="rId94" Type="http://schemas.openxmlformats.org/officeDocument/2006/relationships/slide" Target="slides/slide56.xml"/><Relationship Id="rId99" Type="http://schemas.openxmlformats.org/officeDocument/2006/relationships/slide" Target="slides/slide61.xml"/><Relationship Id="rId101" Type="http://schemas.openxmlformats.org/officeDocument/2006/relationships/slide" Target="slides/slide6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xml"/><Relationship Id="rId109" Type="http://schemas.openxmlformats.org/officeDocument/2006/relationships/slide" Target="slides/slide71.xml"/><Relationship Id="rId34" Type="http://schemas.openxmlformats.org/officeDocument/2006/relationships/slideMaster" Target="slideMasters/slideMaster34.xml"/><Relationship Id="rId50" Type="http://schemas.openxmlformats.org/officeDocument/2006/relationships/slide" Target="slides/slide12.xml"/><Relationship Id="rId55" Type="http://schemas.openxmlformats.org/officeDocument/2006/relationships/slide" Target="slides/slide17.xml"/><Relationship Id="rId76" Type="http://schemas.openxmlformats.org/officeDocument/2006/relationships/slide" Target="slides/slide38.xml"/><Relationship Id="rId97" Type="http://schemas.openxmlformats.org/officeDocument/2006/relationships/slide" Target="slides/slide59.xml"/><Relationship Id="rId104"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33.xml"/><Relationship Id="rId92"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BD755F-75C7-479D-B818-BBA09D091E26}" type="datetimeFigureOut">
              <a:rPr lang="tr-TR" smtClean="0"/>
              <a:pPr/>
              <a:t>27.04.2018</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82CFE7-DEE1-4BC3-8649-0C9CC8AD3205}" type="slidenum">
              <a:rPr lang="tr-TR" smtClean="0"/>
              <a:pPr/>
              <a:t>‹#›</a:t>
            </a:fld>
            <a:endParaRPr lang="tr-TR"/>
          </a:p>
        </p:txBody>
      </p:sp>
    </p:spTree>
    <p:extLst>
      <p:ext uri="{BB962C8B-B14F-4D97-AF65-F5344CB8AC3E}">
        <p14:creationId xmlns:p14="http://schemas.microsoft.com/office/powerpoint/2010/main" val="342187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AE8CC79-C6FD-48DD-B94E-6DC489A70289}" type="slidenum">
              <a:rPr lang="tr-TR" smtClean="0">
                <a:solidFill>
                  <a:prstClr val="black"/>
                </a:solidFill>
              </a:rPr>
              <a:pPr/>
              <a:t>63</a:t>
            </a:fld>
            <a:endParaRPr lang="tr-TR" dirty="0">
              <a:solidFill>
                <a:prstClr val="black"/>
              </a:solidFill>
            </a:endParaRPr>
          </a:p>
        </p:txBody>
      </p:sp>
    </p:spTree>
    <p:extLst>
      <p:ext uri="{BB962C8B-B14F-4D97-AF65-F5344CB8AC3E}">
        <p14:creationId xmlns:p14="http://schemas.microsoft.com/office/powerpoint/2010/main" val="117767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AE8CC79-C6FD-48DD-B94E-6DC489A70289}" type="slidenum">
              <a:rPr lang="tr-TR" smtClean="0">
                <a:solidFill>
                  <a:prstClr val="black"/>
                </a:solidFill>
              </a:rPr>
              <a:pPr/>
              <a:t>67</a:t>
            </a:fld>
            <a:endParaRPr lang="tr-TR" dirty="0">
              <a:solidFill>
                <a:prstClr val="black"/>
              </a:solidFill>
            </a:endParaRPr>
          </a:p>
        </p:txBody>
      </p:sp>
    </p:spTree>
    <p:extLst>
      <p:ext uri="{BB962C8B-B14F-4D97-AF65-F5344CB8AC3E}">
        <p14:creationId xmlns:p14="http://schemas.microsoft.com/office/powerpoint/2010/main" val="153710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09899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121072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175966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8624563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670162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6268045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075047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804525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735644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833807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7633519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538153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323597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7000976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340172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2229818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170255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4251474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209236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471561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754013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12192079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132846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3677034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056330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9696187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712567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4659262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034196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776854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5427865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278663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11966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623068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3059772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8590615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91265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1954489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2168060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7706387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873976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7811238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24845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8964245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33944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0373882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9775283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9233631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71391961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165893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7091725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40462804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207919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3178331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0405414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79170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8017912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667463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6749204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52392103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6468487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068227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1324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8022463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778207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428689333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17596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6945746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006823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155239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6862948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10737444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860644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413244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2420468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0473805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769245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09697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2124248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6889296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9927089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1775424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1793774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8791451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2723956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32815337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6613750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6829764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50282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16592067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7912805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90892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8809474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71366481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117991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82076710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4777683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5935824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720731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114097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86819621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1008119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63677338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908589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625322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690416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6225374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0720189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9361172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24831504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9453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435647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04398600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37134990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719380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3130549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376956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6982129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688973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3415057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3883361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85830373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297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6440803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1824349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42048605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27909241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24060511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7007039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7135891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63834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22262991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86793212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80674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14002567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5956415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4095223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30285939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6057801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79575756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6800936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761793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1788779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0294284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770502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7251039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670789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71465741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565765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7864352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1082264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94311622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339947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8955666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2696862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839410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39145314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2351331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090762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018728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06876581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650282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5666626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30259373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1323990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2731579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17585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4315876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83543841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90857593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0299760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1201513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8354817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7275240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9368340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0839976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6233314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01811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0362053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972707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9299983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84254673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6167669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113008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9603682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0993723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4116698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95475525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73724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146532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7585166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88687814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04027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06326118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331640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6406880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12550059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0367486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4337869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522140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664997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438955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601641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3666940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35784410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08588774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473790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6306481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5628421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6329384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225309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357357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00015735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0383540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8199856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1046855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9463387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81236541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6948569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8091331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16299244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68941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750666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1703582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6679903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63145386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9843455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7975939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525697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85740423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756384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099461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91365305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201771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28922992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41572924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03120682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424542736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75938774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2484692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2249739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644051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21345531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554468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094922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1754119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70792306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96238604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3766374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5072467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55139213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27230024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3892890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36401818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99150548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755286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28805817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85800941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41780991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67809010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671356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15748628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5959405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86802977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8110580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86963247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148265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96793910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58773624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91328705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8134940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86496636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83498285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26347631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30142710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2380877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1986139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5658796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14806439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51654779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75812437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23335489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730883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54577413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33064761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4523421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307394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699923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581528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418347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51883827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09445034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79976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15767763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916640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416741061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2361254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34901199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90572619"/>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009855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2973549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3224187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12198290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17543472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1107392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63664372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3874506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3872513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8724556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81657819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6623417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4621587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372999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74641838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5574723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23593517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9939285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34688439"/>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8962137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51172340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94226402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745901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9043020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6518191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421469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63169392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5472915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09399729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9133492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88066996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1409206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76749659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62011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1980458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01840638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279017562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55114393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978415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4587661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23457617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11759517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961551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8629497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15" name="Date Placeholder 14"/>
          <p:cNvSpPr>
            <a:spLocks noGrp="1"/>
          </p:cNvSpPr>
          <p:nvPr>
            <p:ph type="dt" sz="half" idx="10"/>
          </p:nvPr>
        </p:nvSpPr>
        <p:spPr/>
        <p:txBody>
          <a:bodyPr/>
          <a:lstStyle/>
          <a:p>
            <a:pPr>
              <a:defRPr/>
            </a:pPr>
            <a:fld id="{F3260B06-DC5B-4A1C-978F-3F030FA9AF7F}"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6" name="Slide Number Placeholder 15"/>
          <p:cNvSpPr>
            <a:spLocks noGrp="1"/>
          </p:cNvSpPr>
          <p:nvPr>
            <p:ph type="sldNum" sz="quarter" idx="11"/>
          </p:nvPr>
        </p:nvSpPr>
        <p:spPr/>
        <p:txBody>
          <a:bodyPr/>
          <a:lstStyle/>
          <a:p>
            <a:pPr>
              <a:defRPr/>
            </a:pPr>
            <a:fld id="{0AD0D825-DB22-4F13-AF1F-B43942F890B4}" type="slidenum">
              <a:rPr lang="tr-TR" smtClean="0">
                <a:solidFill>
                  <a:prstClr val="black">
                    <a:tint val="75000"/>
                  </a:prstClr>
                </a:solidFill>
              </a:rPr>
              <a:pPr>
                <a:defRPr/>
              </a:pPr>
              <a:t>‹#›</a:t>
            </a:fld>
            <a:endParaRPr lang="tr-TR">
              <a:solidFill>
                <a:prstClr val="black">
                  <a:tint val="75000"/>
                </a:prstClr>
              </a:solidFill>
            </a:endParaRPr>
          </a:p>
        </p:txBody>
      </p:sp>
      <p:sp>
        <p:nvSpPr>
          <p:cNvPr id="17" name="Footer Placeholder 16"/>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3" name="Title 12"/>
          <p:cNvSpPr>
            <a:spLocks noGrp="1"/>
          </p:cNvSpPr>
          <p:nvPr>
            <p:ph type="title"/>
          </p:nvPr>
        </p:nvSpPr>
        <p:spPr/>
        <p:txBody>
          <a:bodyPr/>
          <a:lstStyle/>
          <a:p>
            <a:r>
              <a:rPr lang="tr-TR" smtClean="0"/>
              <a:t>Asıl başlık stili için tıklatın</a:t>
            </a:r>
            <a:endParaRPr lang="en-US"/>
          </a:p>
        </p:txBody>
      </p:sp>
      <p:sp>
        <p:nvSpPr>
          <p:cNvPr id="14" name="Date Placeholder 13"/>
          <p:cNvSpPr>
            <a:spLocks noGrp="1"/>
          </p:cNvSpPr>
          <p:nvPr>
            <p:ph type="dt" sz="half" idx="10"/>
          </p:nvPr>
        </p:nvSpPr>
        <p:spPr/>
        <p:txBody>
          <a:bodyPr/>
          <a:lstStyle/>
          <a:p>
            <a:pPr>
              <a:defRPr/>
            </a:pPr>
            <a:fld id="{9A0C2FB8-CEF8-4A57-AA7F-7AE43178BC7D}"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5" name="Slide Number Placeholder 14"/>
          <p:cNvSpPr>
            <a:spLocks noGrp="1"/>
          </p:cNvSpPr>
          <p:nvPr>
            <p:ph type="sldNum" sz="quarter" idx="11"/>
          </p:nvPr>
        </p:nvSpPr>
        <p:spPr/>
        <p:txBody>
          <a:bodyPr/>
          <a:lstStyle/>
          <a:p>
            <a:pPr>
              <a:defRPr/>
            </a:pPr>
            <a:fld id="{C4A449BD-769C-440F-A71A-357FEEC31068}" type="slidenum">
              <a:rPr lang="tr-TR" smtClean="0">
                <a:solidFill>
                  <a:prstClr val="black">
                    <a:tint val="75000"/>
                  </a:prstClr>
                </a:solidFill>
              </a:rPr>
              <a:pPr>
                <a:defRPr/>
              </a:pPr>
              <a:t>‹#›</a:t>
            </a:fld>
            <a:endParaRPr lang="tr-TR">
              <a:solidFill>
                <a:prstClr val="black">
                  <a:tint val="75000"/>
                </a:prstClr>
              </a:solidFill>
            </a:endParaRPr>
          </a:p>
        </p:txBody>
      </p:sp>
      <p:sp>
        <p:nvSpPr>
          <p:cNvPr id="16" name="Footer Placeholder 15"/>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479076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12" name="Date Placeholder 11"/>
          <p:cNvSpPr>
            <a:spLocks noGrp="1"/>
          </p:cNvSpPr>
          <p:nvPr>
            <p:ph type="dt" sz="half" idx="10"/>
          </p:nvPr>
        </p:nvSpPr>
        <p:spPr/>
        <p:txBody>
          <a:bodyPr/>
          <a:lstStyle/>
          <a:p>
            <a:pPr>
              <a:defRPr/>
            </a:pPr>
            <a:fld id="{FF07C9F5-C029-4BAB-859C-A1C1B8AA942B}"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3" name="Slide Number Placeholder 12"/>
          <p:cNvSpPr>
            <a:spLocks noGrp="1"/>
          </p:cNvSpPr>
          <p:nvPr>
            <p:ph type="sldNum" sz="quarter" idx="11"/>
          </p:nvPr>
        </p:nvSpPr>
        <p:spPr/>
        <p:txBody>
          <a:bodyPr/>
          <a:lstStyle/>
          <a:p>
            <a:pPr>
              <a:defRPr/>
            </a:pPr>
            <a:fld id="{44532756-754B-4934-9811-960BBC27CBC3}" type="slidenum">
              <a:rPr lang="tr-TR" smtClean="0">
                <a:solidFill>
                  <a:prstClr val="black">
                    <a:tint val="75000"/>
                  </a:prstClr>
                </a:solidFill>
              </a:rPr>
              <a:pPr>
                <a:defRPr/>
              </a:pPr>
              <a:t>‹#›</a:t>
            </a:fld>
            <a:endParaRPr lang="tr-TR">
              <a:solidFill>
                <a:prstClr val="black">
                  <a:tint val="75000"/>
                </a:prstClr>
              </a:solidFill>
            </a:endParaRPr>
          </a:p>
        </p:txBody>
      </p:sp>
      <p:sp>
        <p:nvSpPr>
          <p:cNvPr id="14" name="Footer Placeholder 13"/>
          <p:cNvSpPr>
            <a:spLocks noGrp="1"/>
          </p:cNvSpPr>
          <p:nvPr>
            <p:ph type="ftr" sz="quarter" idx="12"/>
          </p:nvPr>
        </p:nvSpPr>
        <p:spPr/>
        <p:txBody>
          <a:bodyPr/>
          <a:lstStyle/>
          <a:p>
            <a:pPr>
              <a:defRPr/>
            </a:pPr>
            <a:endParaRPr lang="tr-TR">
              <a:solidFill>
                <a:prstClr val="black">
                  <a:tint val="75000"/>
                </a:prstClr>
              </a:solidFill>
            </a:endParaRPr>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tr-TR" smtClean="0"/>
              <a:t>Asıl başlık stili için tıklatın</a:t>
            </a:r>
            <a:endParaRPr lang="en-US" dirty="0"/>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pPr>
              <a:defRPr/>
            </a:pPr>
            <a:fld id="{B61EDE42-4FB8-458F-BB4E-2F2F9F11CF63}"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9" name="Slide Number Placeholder 8"/>
          <p:cNvSpPr>
            <a:spLocks noGrp="1"/>
          </p:cNvSpPr>
          <p:nvPr>
            <p:ph type="sldNum" sz="quarter" idx="11"/>
          </p:nvPr>
        </p:nvSpPr>
        <p:spPr/>
        <p:txBody>
          <a:bodyPr/>
          <a:lstStyle/>
          <a:p>
            <a:pPr>
              <a:defRPr/>
            </a:pPr>
            <a:fld id="{B42A3C3C-8442-4019-8DA4-AADCD3D7D7C9}" type="slidenum">
              <a:rPr lang="tr-TR" smtClean="0">
                <a:solidFill>
                  <a:prstClr val="black">
                    <a:tint val="75000"/>
                  </a:prstClr>
                </a:solidFill>
              </a:rPr>
              <a:pPr>
                <a:defRPr/>
              </a:pPr>
              <a:t>‹#›</a:t>
            </a:fld>
            <a:endParaRPr lang="tr-TR">
              <a:solidFill>
                <a:prstClr val="black">
                  <a:tint val="75000"/>
                </a:prstClr>
              </a:solidFill>
            </a:endParaRPr>
          </a:p>
        </p:txBody>
      </p:sp>
      <p:sp>
        <p:nvSpPr>
          <p:cNvPr id="10" name="Footer Placeholder 9"/>
          <p:cNvSpPr>
            <a:spLocks noGrp="1"/>
          </p:cNvSpPr>
          <p:nvPr>
            <p:ph type="ftr" sz="quarter" idx="12"/>
          </p:nvPr>
        </p:nvSpPr>
        <p:spPr/>
        <p:txBody>
          <a:bodyPr/>
          <a:lstStyle/>
          <a:p>
            <a:pPr>
              <a:defRPr/>
            </a:pPr>
            <a:endParaRPr lang="tr-TR">
              <a:solidFill>
                <a:prstClr val="black">
                  <a:tint val="75000"/>
                </a:prstClr>
              </a:solidFill>
            </a:endParaRPr>
          </a:p>
        </p:txBody>
      </p:sp>
      <p:sp>
        <p:nvSpPr>
          <p:cNvPr id="11" name="Title 10"/>
          <p:cNvSpPr>
            <a:spLocks noGrp="1"/>
          </p:cNvSpPr>
          <p:nvPr>
            <p:ph type="title"/>
          </p:nvPr>
        </p:nvSpPr>
        <p:spPr/>
        <p:txBody>
          <a:bodyPr/>
          <a:lstStyle/>
          <a:p>
            <a:r>
              <a:rPr lang="tr-TR" smtClean="0"/>
              <a:t>Asıl başlık stili için tıklatın</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tr-TR" smtClean="0"/>
              <a:t>Asıl başlık stili için tıklatın</a:t>
            </a:r>
            <a:endParaRPr lang="en-US" dirty="0"/>
          </a:p>
        </p:txBody>
      </p:sp>
      <p:sp>
        <p:nvSpPr>
          <p:cNvPr id="14" name="Date Placeholder 13"/>
          <p:cNvSpPr>
            <a:spLocks noGrp="1"/>
          </p:cNvSpPr>
          <p:nvPr>
            <p:ph type="dt" sz="half" idx="10"/>
          </p:nvPr>
        </p:nvSpPr>
        <p:spPr/>
        <p:txBody>
          <a:bodyPr/>
          <a:lstStyle/>
          <a:p>
            <a:pPr>
              <a:defRPr/>
            </a:pPr>
            <a:fld id="{EE0C4126-CD57-4466-9F07-0402554076D8}"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5" name="Slide Number Placeholder 14"/>
          <p:cNvSpPr>
            <a:spLocks noGrp="1"/>
          </p:cNvSpPr>
          <p:nvPr>
            <p:ph type="sldNum" sz="quarter" idx="11"/>
          </p:nvPr>
        </p:nvSpPr>
        <p:spPr/>
        <p:txBody>
          <a:bodyPr/>
          <a:lstStyle/>
          <a:p>
            <a:pPr>
              <a:defRPr/>
            </a:pPr>
            <a:fld id="{87DF5565-F4F6-4F58-997E-BD00965AD20E}" type="slidenum">
              <a:rPr lang="tr-TR" smtClean="0">
                <a:solidFill>
                  <a:prstClr val="black">
                    <a:tint val="75000"/>
                  </a:prstClr>
                </a:solidFill>
              </a:rPr>
              <a:pPr>
                <a:defRPr/>
              </a:pPr>
              <a:t>‹#›</a:t>
            </a:fld>
            <a:endParaRPr lang="tr-TR">
              <a:solidFill>
                <a:prstClr val="black">
                  <a:tint val="75000"/>
                </a:prstClr>
              </a:solidFill>
            </a:endParaRPr>
          </a:p>
        </p:txBody>
      </p:sp>
      <p:sp>
        <p:nvSpPr>
          <p:cNvPr id="16" name="Footer Placeholder 15"/>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a:p>
        </p:txBody>
      </p:sp>
      <p:sp>
        <p:nvSpPr>
          <p:cNvPr id="7" name="Date Placeholder 6"/>
          <p:cNvSpPr>
            <a:spLocks noGrp="1"/>
          </p:cNvSpPr>
          <p:nvPr>
            <p:ph type="dt" sz="half" idx="10"/>
          </p:nvPr>
        </p:nvSpPr>
        <p:spPr/>
        <p:txBody>
          <a:bodyPr/>
          <a:lstStyle/>
          <a:p>
            <a:pPr>
              <a:defRPr/>
            </a:pPr>
            <a:fld id="{D82ADFAA-0A8F-4FB7-90DF-1E701DF82663}"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8" name="Slide Number Placeholder 7"/>
          <p:cNvSpPr>
            <a:spLocks noGrp="1"/>
          </p:cNvSpPr>
          <p:nvPr>
            <p:ph type="sldNum" sz="quarter" idx="11"/>
          </p:nvPr>
        </p:nvSpPr>
        <p:spPr/>
        <p:txBody>
          <a:bodyPr/>
          <a:lstStyle/>
          <a:p>
            <a:pPr>
              <a:defRPr/>
            </a:pPr>
            <a:fld id="{D8691B8E-F49C-4BAE-97A3-8BD65ACF2030}" type="slidenum">
              <a:rPr lang="tr-TR" smtClean="0">
                <a:solidFill>
                  <a:prstClr val="black">
                    <a:tint val="75000"/>
                  </a:prstClr>
                </a:solidFill>
              </a:rPr>
              <a:pPr>
                <a:defRPr/>
              </a:pPr>
              <a:t>‹#›</a:t>
            </a:fld>
            <a:endParaRPr lang="tr-TR">
              <a:solidFill>
                <a:prstClr val="black">
                  <a:tint val="75000"/>
                </a:prstClr>
              </a:solidFill>
            </a:endParaRPr>
          </a:p>
        </p:txBody>
      </p:sp>
      <p:sp>
        <p:nvSpPr>
          <p:cNvPr id="9" name="Footer Placeholder 8"/>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B47EF287-C0F2-461F-A216-D288EEEC2CE6}"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6" name="Slide Number Placeholder 5"/>
          <p:cNvSpPr>
            <a:spLocks noGrp="1"/>
          </p:cNvSpPr>
          <p:nvPr>
            <p:ph type="sldNum" sz="quarter" idx="11"/>
          </p:nvPr>
        </p:nvSpPr>
        <p:spPr/>
        <p:txBody>
          <a:bodyPr/>
          <a:lstStyle/>
          <a:p>
            <a:pPr>
              <a:defRPr/>
            </a:pPr>
            <a:fld id="{64E42119-266F-420E-B5C9-5784084DA155}" type="slidenum">
              <a:rPr lang="tr-TR" smtClean="0">
                <a:solidFill>
                  <a:prstClr val="black">
                    <a:tint val="75000"/>
                  </a:prstClr>
                </a:solidFill>
              </a:rPr>
              <a:pPr>
                <a:defRPr/>
              </a:pPr>
              <a:t>‹#›</a:t>
            </a:fld>
            <a:endParaRPr lang="tr-TR">
              <a:solidFill>
                <a:prstClr val="black">
                  <a:tint val="75000"/>
                </a:prstClr>
              </a:solidFill>
            </a:endParaRPr>
          </a:p>
        </p:txBody>
      </p:sp>
      <p:sp>
        <p:nvSpPr>
          <p:cNvPr id="7" name="Footer Placeholder 6"/>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5" name="Date Placeholder 14"/>
          <p:cNvSpPr>
            <a:spLocks noGrp="1"/>
          </p:cNvSpPr>
          <p:nvPr>
            <p:ph type="dt" sz="half" idx="10"/>
          </p:nvPr>
        </p:nvSpPr>
        <p:spPr/>
        <p:txBody>
          <a:bodyPr/>
          <a:lstStyle/>
          <a:p>
            <a:pPr>
              <a:defRPr/>
            </a:pPr>
            <a:fld id="{3C907EF6-E39F-4487-B69B-2F4D3DED82B0}"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6" name="Slide Number Placeholder 15"/>
          <p:cNvSpPr>
            <a:spLocks noGrp="1"/>
          </p:cNvSpPr>
          <p:nvPr>
            <p:ph type="sldNum" sz="quarter" idx="11"/>
          </p:nvPr>
        </p:nvSpPr>
        <p:spPr/>
        <p:txBody>
          <a:bodyPr/>
          <a:lstStyle/>
          <a:p>
            <a:pPr>
              <a:defRPr/>
            </a:pPr>
            <a:fld id="{9F6ACFB4-83CA-4CBA-B0BC-36AD4C9F2810}" type="slidenum">
              <a:rPr lang="tr-TR" smtClean="0">
                <a:solidFill>
                  <a:prstClr val="black">
                    <a:tint val="75000"/>
                  </a:prstClr>
                </a:solidFill>
              </a:rPr>
              <a:pPr>
                <a:defRPr/>
              </a:pPr>
              <a:t>‹#›</a:t>
            </a:fld>
            <a:endParaRPr lang="tr-TR">
              <a:solidFill>
                <a:prstClr val="black">
                  <a:tint val="75000"/>
                </a:prstClr>
              </a:solidFill>
            </a:endParaRPr>
          </a:p>
        </p:txBody>
      </p:sp>
      <p:sp>
        <p:nvSpPr>
          <p:cNvPr id="17" name="Footer Placeholder 16"/>
          <p:cNvSpPr>
            <a:spLocks noGrp="1"/>
          </p:cNvSpPr>
          <p:nvPr>
            <p:ph type="ftr" sz="quarter" idx="12"/>
          </p:nvPr>
        </p:nvSpPr>
        <p:spPr/>
        <p:txBody>
          <a:bodyPr/>
          <a:lstStyle/>
          <a:p>
            <a:pPr>
              <a:defRPr/>
            </a:pPr>
            <a:endParaRPr lang="tr-TR">
              <a:solidFill>
                <a:prstClr val="black">
                  <a:tint val="75000"/>
                </a:prstClr>
              </a:solidFill>
            </a:endParaRPr>
          </a:p>
        </p:txBody>
      </p:sp>
      <p:sp>
        <p:nvSpPr>
          <p:cNvPr id="18" name="Title 17"/>
          <p:cNvSpPr>
            <a:spLocks noGrp="1"/>
          </p:cNvSpPr>
          <p:nvPr>
            <p:ph type="title"/>
          </p:nvPr>
        </p:nvSpPr>
        <p:spPr/>
        <p:txBody>
          <a:bodyPr/>
          <a:lstStyle/>
          <a:p>
            <a:r>
              <a:rPr lang="tr-TR" smtClean="0"/>
              <a:t>Asıl başlık stili için tıklatın</a:t>
            </a:r>
            <a:endParaRPr lang="en-US" dirty="0"/>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tr-TR" smtClean="0"/>
              <a:t>Asıl başlık stili için tıklatın</a:t>
            </a:r>
            <a:endParaRPr lang="en-US"/>
          </a:p>
        </p:txBody>
      </p:sp>
      <p:sp>
        <p:nvSpPr>
          <p:cNvPr id="13" name="Date Placeholder 12"/>
          <p:cNvSpPr>
            <a:spLocks noGrp="1"/>
          </p:cNvSpPr>
          <p:nvPr>
            <p:ph type="dt" sz="half" idx="10"/>
          </p:nvPr>
        </p:nvSpPr>
        <p:spPr/>
        <p:txBody>
          <a:bodyPr/>
          <a:lstStyle/>
          <a:p>
            <a:pPr>
              <a:defRPr/>
            </a:pPr>
            <a:fld id="{52DBE213-4394-4FD1-AD3B-4C6B92FB1C1B}"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14" name="Slide Number Placeholder 13"/>
          <p:cNvSpPr>
            <a:spLocks noGrp="1"/>
          </p:cNvSpPr>
          <p:nvPr>
            <p:ph type="sldNum" sz="quarter" idx="11"/>
          </p:nvPr>
        </p:nvSpPr>
        <p:spPr/>
        <p:txBody>
          <a:bodyPr/>
          <a:lstStyle/>
          <a:p>
            <a:pPr>
              <a:defRPr/>
            </a:pPr>
            <a:fld id="{89CB09BB-BD59-4E3E-AD6A-114EA00FFFB3}" type="slidenum">
              <a:rPr lang="tr-TR" smtClean="0">
                <a:solidFill>
                  <a:prstClr val="black">
                    <a:tint val="75000"/>
                  </a:prstClr>
                </a:solidFill>
              </a:rPr>
              <a:pPr>
                <a:defRPr/>
              </a:pPr>
              <a:t>‹#›</a:t>
            </a:fld>
            <a:endParaRPr lang="tr-TR">
              <a:solidFill>
                <a:prstClr val="black">
                  <a:tint val="75000"/>
                </a:prstClr>
              </a:solidFill>
            </a:endParaRPr>
          </a:p>
        </p:txBody>
      </p:sp>
      <p:sp>
        <p:nvSpPr>
          <p:cNvPr id="15" name="Footer Placeholder 14"/>
          <p:cNvSpPr>
            <a:spLocks noGrp="1"/>
          </p:cNvSpPr>
          <p:nvPr>
            <p:ph type="ftr" sz="quarter" idx="12"/>
          </p:nvPr>
        </p:nvSpPr>
        <p:spPr/>
        <p:txBody>
          <a:bodyPr/>
          <a:lstStyle/>
          <a:p>
            <a:pPr>
              <a:defRPr/>
            </a:pPr>
            <a:endParaRPr lang="tr-TR">
              <a:solidFill>
                <a:prstClr val="black">
                  <a:tint val="75000"/>
                </a:prstClr>
              </a:solidFill>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pPr>
              <a:defRPr/>
            </a:pPr>
            <a:fld id="{FC901D8A-F3DA-467B-9903-527D51D0142C}"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DAB08ED-A4EA-4CE9-8CDC-3D15002F0556}" type="slidenum">
              <a:rPr lang="tr-TR" smtClean="0">
                <a:solidFill>
                  <a:prstClr val="black">
                    <a:tint val="75000"/>
                  </a:prstClr>
                </a:solidFill>
              </a:rPr>
              <a:pPr>
                <a:defRPr/>
              </a:pPr>
              <a:t>‹#›</a:t>
            </a:fld>
            <a:endParaRPr lang="tr-TR">
              <a:solidFill>
                <a:prstClr val="black">
                  <a:tint val="75000"/>
                </a:prstClr>
              </a:solidFill>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pPr>
              <a:defRPr/>
            </a:pPr>
            <a:fld id="{DD07118C-7CC6-4FF4-AC44-527442399E5B}" type="datetimeFigureOut">
              <a:rPr lang="tr-TR" smtClean="0">
                <a:solidFill>
                  <a:prstClr val="black">
                    <a:tint val="75000"/>
                  </a:prstClr>
                </a:solidFill>
              </a:rPr>
              <a:pPr>
                <a:defRPr/>
              </a:pPr>
              <a:t>27.04.2018</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C88EFE4-DC3E-493A-85AF-9A77421F9045}" type="slidenum">
              <a:rPr lang="tr-TR" smtClean="0">
                <a:solidFill>
                  <a:prstClr val="black">
                    <a:tint val="75000"/>
                  </a:prstClr>
                </a:solidFill>
              </a:rPr>
              <a:pPr>
                <a:defRPr/>
              </a:pPr>
              <a:t>‹#›</a:t>
            </a:fld>
            <a:endParaRPr lang="tr-TR">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0193290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03177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635050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553856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9092552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165136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390129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9162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202119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771202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9336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12625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40150628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0261882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692553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8540860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15898990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182776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315045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91701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834980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41380750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79694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9033102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5117334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412813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38935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8699053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35522355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5741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2276954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8034877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7950900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067309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1440441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4565807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38756990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5190564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599292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310651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710384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0235518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2301594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18730077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2622694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8351397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8083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455995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0517260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7249190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9820004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65237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56487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7" name="Title 6"/>
          <p:cNvSpPr>
            <a:spLocks noGrp="1"/>
          </p:cNvSpPr>
          <p:nvPr>
            <p:ph type="title"/>
          </p:nvPr>
        </p:nvSpPr>
        <p:spPr/>
        <p:txBody>
          <a:bodyPr/>
          <a:lstStyle/>
          <a:p>
            <a:r>
              <a:rPr lang="tr-TR" smtClean="0"/>
              <a:t>Asıl başlık stili için tıklatın</a:t>
            </a:r>
            <a:endParaRPr lang="en-US"/>
          </a:p>
        </p:txBody>
      </p:sp>
    </p:spTree>
    <p:extLst>
      <p:ext uri="{BB962C8B-B14F-4D97-AF65-F5344CB8AC3E}">
        <p14:creationId xmlns:p14="http://schemas.microsoft.com/office/powerpoint/2010/main" val="24098429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9329763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extLst>
      <p:ext uri="{BB962C8B-B14F-4D97-AF65-F5344CB8AC3E}">
        <p14:creationId xmlns:p14="http://schemas.microsoft.com/office/powerpoint/2010/main" val="9704711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8" name="Footer Placeholder 7"/>
          <p:cNvSpPr>
            <a:spLocks noGrp="1"/>
          </p:cNvSpPr>
          <p:nvPr>
            <p:ph type="ftr" sz="quarter" idx="11"/>
          </p:nvPr>
        </p:nvSpPr>
        <p:spPr/>
        <p:txBody>
          <a:bodyPr/>
          <a:lstStyle/>
          <a:p>
            <a:endParaRPr lang="tr-TR" dirty="0">
              <a:solidFill>
                <a:srgbClr val="073E87"/>
              </a:solidFill>
            </a:endParaRPr>
          </a:p>
        </p:txBody>
      </p:sp>
      <p:sp>
        <p:nvSpPr>
          <p:cNvPr id="9" name="Slide Number Placeholder 8"/>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622327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4" name="Footer Placeholder 3"/>
          <p:cNvSpPr>
            <a:spLocks noGrp="1"/>
          </p:cNvSpPr>
          <p:nvPr>
            <p:ph type="ftr" sz="quarter" idx="11"/>
          </p:nvPr>
        </p:nvSpPr>
        <p:spPr/>
        <p:txBody>
          <a:bodyPr/>
          <a:lstStyle/>
          <a:p>
            <a:endParaRPr lang="tr-TR" dirty="0">
              <a:solidFill>
                <a:srgbClr val="073E87"/>
              </a:solidFill>
            </a:endParaRPr>
          </a:p>
        </p:txBody>
      </p:sp>
      <p:sp>
        <p:nvSpPr>
          <p:cNvPr id="5" name="Slide Number Placeholder 4"/>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11750953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Date Placeholder 1"/>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3" name="Footer Placeholder 2"/>
          <p:cNvSpPr>
            <a:spLocks noGrp="1"/>
          </p:cNvSpPr>
          <p:nvPr>
            <p:ph type="ftr" sz="quarter" idx="11"/>
          </p:nvPr>
        </p:nvSpPr>
        <p:spPr/>
        <p:txBody>
          <a:bodyPr/>
          <a:lstStyle/>
          <a:p>
            <a:endParaRPr lang="tr-TR" dirty="0">
              <a:solidFill>
                <a:srgbClr val="073E87"/>
              </a:solidFill>
            </a:endParaRPr>
          </a:p>
        </p:txBody>
      </p:sp>
      <p:sp>
        <p:nvSpPr>
          <p:cNvPr id="4" name="Slide Number Placeholder 3"/>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27054465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8514355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6" name="Footer Placeholder 5"/>
          <p:cNvSpPr>
            <a:spLocks noGrp="1"/>
          </p:cNvSpPr>
          <p:nvPr>
            <p:ph type="ftr" sz="quarter" idx="11"/>
          </p:nvPr>
        </p:nvSpPr>
        <p:spPr/>
        <p:txBody>
          <a:bodyPr/>
          <a:lstStyle/>
          <a:p>
            <a:endParaRPr lang="tr-TR" dirty="0">
              <a:solidFill>
                <a:srgbClr val="073E87"/>
              </a:solidFill>
            </a:endParaRPr>
          </a:p>
        </p:txBody>
      </p:sp>
      <p:sp>
        <p:nvSpPr>
          <p:cNvPr id="7" name="Slide Number Placeholder 6"/>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smtClean="0"/>
              <a:t>Resim eklemek için simgeyi tıklatın</a:t>
            </a:r>
            <a:endParaRPr lang="en-US" dirty="0"/>
          </a:p>
        </p:txBody>
      </p:sp>
    </p:spTree>
    <p:extLst>
      <p:ext uri="{BB962C8B-B14F-4D97-AF65-F5344CB8AC3E}">
        <p14:creationId xmlns:p14="http://schemas.microsoft.com/office/powerpoint/2010/main" val="20907620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spTree>
    <p:extLst>
      <p:ext uri="{BB962C8B-B14F-4D97-AF65-F5344CB8AC3E}">
        <p14:creationId xmlns:p14="http://schemas.microsoft.com/office/powerpoint/2010/main" val="3689190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Date Placeholder 3"/>
          <p:cNvSpPr>
            <a:spLocks noGrp="1"/>
          </p:cNvSpPr>
          <p:nvPr>
            <p:ph type="dt" sz="half" idx="10"/>
          </p:nvPr>
        </p:nvSpPr>
        <p:spPr/>
        <p:txBody>
          <a:body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11"/>
          </p:nvPr>
        </p:nvSpPr>
        <p:spPr/>
        <p:txBody>
          <a:bodyPr/>
          <a:lstStyle/>
          <a:p>
            <a:endParaRPr lang="tr-TR" dirty="0">
              <a:solidFill>
                <a:srgbClr val="073E87"/>
              </a:solidFill>
            </a:endParaRPr>
          </a:p>
        </p:txBody>
      </p:sp>
      <p:sp>
        <p:nvSpPr>
          <p:cNvPr id="6" name="Slide Number Placeholder 5"/>
          <p:cNvSpPr>
            <a:spLocks noGrp="1"/>
          </p:cNvSpPr>
          <p:nvPr>
            <p:ph type="sldNum" sz="quarter" idx="12"/>
          </p:nvPr>
        </p:nvSpPr>
        <p:spPr/>
        <p:txBody>
          <a:bodyPr/>
          <a:lstStyle/>
          <a:p>
            <a:fld id="{F08D921D-A033-46C4-9AA4-7EC2F5597EBA}" type="slidenum">
              <a:rPr lang="tr-TR" smtClean="0">
                <a:solidFill>
                  <a:srgbClr val="073E87"/>
                </a:solidFill>
              </a:rPr>
              <a:pPr/>
              <a:t>‹#›</a:t>
            </a:fld>
            <a:endParaRPr lang="tr-TR" dirty="0">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845686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microsoft.com/office/2007/relationships/hdphoto" Target="../media/hdphoto1.wdp"/></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2.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microsoft.com/office/2007/relationships/hdphoto" Target="../media/hdphoto1.wdp"/></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2.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microsoft.com/office/2007/relationships/hdphoto" Target="../media/hdphoto1.wdp"/></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2.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microsoft.com/office/2007/relationships/hdphoto" Target="../media/hdphoto1.wdp"/></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2.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microsoft.com/office/2007/relationships/hdphoto" Target="../media/hdphoto1.wdp"/></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2.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microsoft.com/office/2007/relationships/hdphoto" Target="../media/hdphoto1.wdp"/></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2.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microsoft.com/office/2007/relationships/hdphoto" Target="../media/hdphoto1.wdp"/></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2.jpe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microsoft.com/office/2007/relationships/hdphoto" Target="../media/hdphoto1.wdp"/></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2.jpe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microsoft.com/office/2007/relationships/hdphoto" Target="../media/hdphoto1.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2.jpe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2.jpe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microsoft.com/office/2007/relationships/hdphoto" Target="../media/hdphoto1.wdp"/></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2.jpe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microsoft.com/office/2007/relationships/hdphoto" Target="../media/hdphoto1.wdp"/></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2.jpe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microsoft.com/office/2007/relationships/hdphoto" Target="../media/hdphoto1.wdp"/></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2.jpe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microsoft.com/office/2007/relationships/hdphoto" Target="../media/hdphoto1.wdp"/></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2.jpe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microsoft.com/office/2007/relationships/hdphoto" Target="../media/hdphoto1.wdp"/></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2.jpe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microsoft.com/office/2007/relationships/hdphoto" Target="../media/hdphoto1.wdp"/></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2.jpe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microsoft.com/office/2007/relationships/hdphoto" Target="../media/hdphoto1.wdp"/></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2.jpe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microsoft.com/office/2007/relationships/hdphoto" Target="../media/hdphoto1.wdp"/></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2.jpe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microsoft.com/office/2007/relationships/hdphoto" Target="../media/hdphoto1.wdp"/></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2.jpe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microsoft.com/office/2007/relationships/hdphoto" Target="../media/hdphoto1.wdp"/></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2.jpe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microsoft.com/office/2007/relationships/hdphoto" Target="../media/hdphoto1.wdp"/></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2.jpe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microsoft.com/office/2007/relationships/hdphoto" Target="../media/hdphoto1.wdp"/></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2.jpe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microsoft.com/office/2007/relationships/hdphoto" Target="../media/hdphoto1.wdp"/></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2.jpe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microsoft.com/office/2007/relationships/hdphoto" Target="../media/hdphoto1.wdp"/></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2.jpe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microsoft.com/office/2007/relationships/hdphoto" Target="../media/hdphoto1.wdp"/></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2.jpe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microsoft.com/office/2007/relationships/hdphoto" Target="../media/hdphoto1.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2.jpe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microsoft.com/office/2007/relationships/hdphoto" Target="../media/hdphoto1.wdp"/></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2.jpe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microsoft.com/office/2007/relationships/hdphoto" Target="../media/hdphoto1.wdp"/></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microsoft.com/office/2007/relationships/hdphoto" Target="../media/hdphoto1.wdp"/></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microsoft.com/office/2007/relationships/hdphoto" Target="../media/hdphoto1.wdp"/></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microsoft.com/office/2007/relationships/hdphoto" Target="../media/hdphoto1.wdp"/></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microsoft.com/office/2007/relationships/hdphoto" Target="../media/hdphoto1.wdp"/></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microsoft.com/office/2007/relationships/hdphoto" Target="../media/hdphoto1.wdp"/></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210602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54843945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30400722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2349341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9076246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4135974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7167840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01647748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45007181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41858714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2203158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998558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8513502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912802149"/>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12438696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14311929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285064075"/>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513377717"/>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248526258"/>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38201245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51545049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368630608"/>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7227966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177795444"/>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12506918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62012771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921239438"/>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94035950"/>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446634518"/>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678814286"/>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06790482"/>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F08D921D-A033-46C4-9AA4-7EC2F5597EBA}" type="slidenum">
              <a:rPr lang="tr-TR" smtClean="0">
                <a:solidFill>
                  <a:srgbClr val="073E87"/>
                </a:solidFill>
              </a:rPr>
              <a:pPr/>
              <a:t>‹#›</a:t>
            </a:fld>
            <a:endParaRPr lang="tr-TR" dirty="0">
              <a:solidFill>
                <a:srgbClr val="073E87"/>
              </a:solidFill>
            </a:endParaRPr>
          </a:p>
        </p:txBody>
      </p:sp>
    </p:spTree>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35033342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401248114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18005446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103152588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286818541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A509011-3C92-44F5-86A6-FDA656BAE8B8}" type="datetimeFigureOut">
              <a:rPr lang="tr-TR" smtClean="0">
                <a:solidFill>
                  <a:srgbClr val="073E87"/>
                </a:solidFill>
              </a:rPr>
              <a:pPr/>
              <a:t>27.04.2018</a:t>
            </a:fld>
            <a:endParaRPr lang="tr-TR" dirty="0">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tr-TR" dirty="0">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F08D921D-A033-46C4-9AA4-7EC2F5597EBA}" type="slidenum">
              <a:rPr lang="tr-TR" smtClean="0">
                <a:solidFill>
                  <a:srgbClr val="073E87"/>
                </a:solidFill>
              </a:rPr>
              <a:pPr/>
              <a:t>‹#›</a:t>
            </a:fld>
            <a:endParaRPr lang="tr-TR" dirty="0">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extLst>
      <p:ext uri="{BB962C8B-B14F-4D97-AF65-F5344CB8AC3E}">
        <p14:creationId xmlns:p14="http://schemas.microsoft.com/office/powerpoint/2010/main" val="92954854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09.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09.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4.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4.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88.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9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3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343.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54.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0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51520" y="764704"/>
            <a:ext cx="8640960" cy="1224136"/>
          </a:xfrm>
        </p:spPr>
        <p:txBody>
          <a:bodyPr>
            <a:normAutofit fontScale="90000"/>
          </a:bodyPr>
          <a:lstStyle/>
          <a:p>
            <a:r>
              <a:rPr lang="tr-TR" sz="3200" b="1" dirty="0" smtClean="0">
                <a:solidFill>
                  <a:schemeClr val="tx1">
                    <a:lumMod val="85000"/>
                    <a:lumOff val="15000"/>
                  </a:schemeClr>
                </a:solidFill>
              </a:rPr>
              <a:t>T.C.</a:t>
            </a:r>
            <a:br>
              <a:rPr lang="tr-TR" sz="3200" b="1" dirty="0" smtClean="0">
                <a:solidFill>
                  <a:schemeClr val="tx1">
                    <a:lumMod val="85000"/>
                    <a:lumOff val="15000"/>
                  </a:schemeClr>
                </a:solidFill>
              </a:rPr>
            </a:br>
            <a:r>
              <a:rPr lang="tr-TR" sz="3200" b="1" dirty="0" smtClean="0">
                <a:solidFill>
                  <a:schemeClr val="tx1">
                    <a:lumMod val="85000"/>
                    <a:lumOff val="15000"/>
                  </a:schemeClr>
                </a:solidFill>
              </a:rPr>
              <a:t>Sakarya Üniversitesi</a:t>
            </a:r>
            <a:br>
              <a:rPr lang="tr-TR" sz="3200" b="1" dirty="0" smtClean="0">
                <a:solidFill>
                  <a:schemeClr val="tx1">
                    <a:lumMod val="85000"/>
                    <a:lumOff val="15000"/>
                  </a:schemeClr>
                </a:solidFill>
              </a:rPr>
            </a:br>
            <a:r>
              <a:rPr lang="tr-TR" sz="3200" b="1" dirty="0" smtClean="0">
                <a:solidFill>
                  <a:schemeClr val="tx1">
                    <a:lumMod val="85000"/>
                    <a:lumOff val="15000"/>
                  </a:schemeClr>
                </a:solidFill>
              </a:rPr>
              <a:t>MÜHENDİSLİK FAKÜLTESİ</a:t>
            </a:r>
            <a:endParaRPr lang="tr-TR" sz="3200" b="1" dirty="0">
              <a:solidFill>
                <a:schemeClr val="tx1">
                  <a:lumMod val="85000"/>
                  <a:lumOff val="15000"/>
                </a:schemeClr>
              </a:solidFill>
            </a:endParaRPr>
          </a:p>
        </p:txBody>
      </p:sp>
      <p:sp>
        <p:nvSpPr>
          <p:cNvPr id="3" name="Alt Başlık 2"/>
          <p:cNvSpPr>
            <a:spLocks noGrp="1"/>
          </p:cNvSpPr>
          <p:nvPr>
            <p:ph type="subTitle" idx="1"/>
          </p:nvPr>
        </p:nvSpPr>
        <p:spPr>
          <a:xfrm>
            <a:off x="107504" y="2708920"/>
            <a:ext cx="9144000" cy="3816423"/>
          </a:xfrm>
        </p:spPr>
        <p:txBody>
          <a:bodyPr/>
          <a:lstStyle/>
          <a:p>
            <a:r>
              <a:rPr lang="tr-TR" sz="4000" dirty="0" smtClean="0"/>
              <a:t>YEK Dersi</a:t>
            </a:r>
            <a:endParaRPr lang="tr-TR" sz="4000" dirty="0" smtClean="0"/>
          </a:p>
          <a:p>
            <a:endParaRPr lang="tr-TR" sz="4000" dirty="0"/>
          </a:p>
          <a:p>
            <a:r>
              <a:rPr lang="tr-TR" sz="4000" dirty="0" smtClean="0"/>
              <a:t>Hidroelektrik Santralleri (HES)</a:t>
            </a:r>
          </a:p>
          <a:p>
            <a:endParaRPr lang="tr-TR" dirty="0" smtClean="0"/>
          </a:p>
        </p:txBody>
      </p:sp>
    </p:spTree>
    <p:extLst>
      <p:ext uri="{BB962C8B-B14F-4D97-AF65-F5344CB8AC3E}">
        <p14:creationId xmlns:p14="http://schemas.microsoft.com/office/powerpoint/2010/main" val="4059414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323528" y="980728"/>
            <a:ext cx="8496943" cy="5760640"/>
          </a:xfrm>
        </p:spPr>
        <p:txBody>
          <a:bodyPr>
            <a:normAutofit/>
          </a:bodyPr>
          <a:lstStyle/>
          <a:p>
            <a:r>
              <a:rPr lang="tr-TR" sz="3600" b="1" dirty="0"/>
              <a:t>Üzerine kuruldukları suyun özelliğine göre </a:t>
            </a:r>
          </a:p>
          <a:p>
            <a:r>
              <a:rPr lang="tr-TR" sz="3600" b="1" dirty="0"/>
              <a:t>Suyun düşüş yüksekliğine,</a:t>
            </a:r>
          </a:p>
          <a:p>
            <a:r>
              <a:rPr lang="tr-TR" sz="3600" b="1" dirty="0"/>
              <a:t>Baraj yapım malzemesine,</a:t>
            </a:r>
          </a:p>
          <a:p>
            <a:r>
              <a:rPr lang="tr-TR" sz="3600" b="1" dirty="0"/>
              <a:t>Santral kapasitesine,</a:t>
            </a:r>
          </a:p>
          <a:p>
            <a:r>
              <a:rPr lang="tr-TR" sz="3600" b="1" dirty="0"/>
              <a:t>Santral yapım yerine, </a:t>
            </a:r>
          </a:p>
          <a:p>
            <a:r>
              <a:rPr lang="tr-TR" sz="3600" b="1" dirty="0"/>
              <a:t>Üretilen enerjinin karakter ve değerine göre çeşitlere ayırabiliriz.</a:t>
            </a:r>
          </a:p>
          <a:p>
            <a:endParaRPr lang="tr-TR" sz="2800" dirty="0"/>
          </a:p>
        </p:txBody>
      </p:sp>
    </p:spTree>
    <p:extLst>
      <p:ext uri="{BB962C8B-B14F-4D97-AF65-F5344CB8AC3E}">
        <p14:creationId xmlns:p14="http://schemas.microsoft.com/office/powerpoint/2010/main" val="2747730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2204864"/>
            <a:ext cx="8712968" cy="4425672"/>
          </a:xfrm>
        </p:spPr>
        <p:txBody>
          <a:bodyPr/>
          <a:lstStyle/>
          <a:p>
            <a:pPr marL="0" indent="0" algn="ctr">
              <a:buNone/>
            </a:pPr>
            <a:r>
              <a:rPr lang="tr-TR" dirty="0"/>
              <a:t> </a:t>
            </a:r>
            <a:r>
              <a:rPr lang="tr-TR" sz="5400" b="1" dirty="0" smtClean="0"/>
              <a:t>Hidroelektrik santrallerin üzerine kuruldukları suyun özelliğine göre çeşitleri; </a:t>
            </a:r>
            <a:endParaRPr lang="tr-TR" sz="4400" b="1" dirty="0"/>
          </a:p>
        </p:txBody>
      </p:sp>
    </p:spTree>
    <p:extLst>
      <p:ext uri="{BB962C8B-B14F-4D97-AF65-F5344CB8AC3E}">
        <p14:creationId xmlns:p14="http://schemas.microsoft.com/office/powerpoint/2010/main" val="1122865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Akarsu Tipi (Barajsız) Hidroelektrik Santralle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51520" y="2842262"/>
            <a:ext cx="8568952" cy="36110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Başlık 1"/>
          <p:cNvSpPr>
            <a:spLocks noGrp="1"/>
          </p:cNvSpPr>
          <p:nvPr>
            <p:ph type="title"/>
          </p:nvPr>
        </p:nvSpPr>
        <p:spPr/>
        <p:txBody>
          <a:bodyPr>
            <a:noAutofit/>
          </a:bodyPr>
          <a:lstStyle/>
          <a:p>
            <a:r>
              <a:rPr lang="tr-TR" sz="4000" b="1" dirty="0" smtClean="0"/>
              <a:t>1. Akarsu Tipi (Barajsız) Hidroelektrik Santraller</a:t>
            </a:r>
            <a:endParaRPr lang="tr-TR" sz="4000" b="1" dirty="0"/>
          </a:p>
        </p:txBody>
      </p:sp>
    </p:spTree>
    <p:extLst>
      <p:ext uri="{BB962C8B-B14F-4D97-AF65-F5344CB8AC3E}">
        <p14:creationId xmlns:p14="http://schemas.microsoft.com/office/powerpoint/2010/main" val="3991060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404664"/>
            <a:ext cx="8712968" cy="6264696"/>
          </a:xfrm>
        </p:spPr>
        <p:txBody>
          <a:bodyPr>
            <a:normAutofit lnSpcReduction="10000"/>
          </a:bodyPr>
          <a:lstStyle/>
          <a:p>
            <a:r>
              <a:rPr lang="tr-TR" sz="3200" b="1" dirty="0" smtClean="0"/>
              <a:t>Elektrik üretmek için baraj yapılmaz. Akarsu, bir kanal veya tünele alınarak belli bir meyil kazandırılır.</a:t>
            </a:r>
          </a:p>
          <a:p>
            <a:endParaRPr lang="tr-TR" sz="3200" b="1" dirty="0" smtClean="0"/>
          </a:p>
          <a:p>
            <a:r>
              <a:rPr lang="tr-TR" sz="3200" b="1" dirty="0" smtClean="0"/>
              <a:t>Türbin ise bir köprü gibi kanalın üzerine kurulur. Barajsız hidroelektrik santrallerin kurulacağı akarsuyun, türbin milini çevirebilecek potansiyele ve yıllık debisinin asgari elektrik üretimine yetecek kadar olması gerekir. </a:t>
            </a:r>
          </a:p>
          <a:p>
            <a:pPr marL="0" indent="0">
              <a:buNone/>
            </a:pPr>
            <a:endParaRPr lang="tr-TR" sz="3200" b="1" dirty="0" smtClean="0"/>
          </a:p>
          <a:p>
            <a:r>
              <a:rPr lang="tr-TR" sz="3200" b="1" dirty="0" smtClean="0"/>
              <a:t>Ülkemizde Dicle Nehri Botan kolu üzerinde bu tarz bir sistem bulunmaktadır.</a:t>
            </a:r>
          </a:p>
          <a:p>
            <a:endParaRPr lang="tr-TR" dirty="0"/>
          </a:p>
        </p:txBody>
      </p:sp>
    </p:spTree>
    <p:extLst>
      <p:ext uri="{BB962C8B-B14F-4D97-AF65-F5344CB8AC3E}">
        <p14:creationId xmlns:p14="http://schemas.microsoft.com/office/powerpoint/2010/main" val="985074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587821"/>
            <a:ext cx="8229600" cy="5577483"/>
          </a:xfrm>
        </p:spPr>
        <p:txBody>
          <a:bodyPr/>
          <a:lstStyle/>
          <a:p>
            <a:pPr marL="0" indent="0" algn="ctr">
              <a:buNone/>
            </a:pPr>
            <a:r>
              <a:rPr lang="tr-TR" sz="3600" b="1" dirty="0" smtClean="0">
                <a:solidFill>
                  <a:schemeClr val="bg1"/>
                </a:solidFill>
              </a:rPr>
              <a:t>  2. Depo Tipi (Barajlı) Hidroelektrik  Santraller</a:t>
            </a:r>
          </a:p>
          <a:p>
            <a:endParaRPr lang="tr-TR" dirty="0"/>
          </a:p>
        </p:txBody>
      </p:sp>
      <p:pic>
        <p:nvPicPr>
          <p:cNvPr id="4" name="Resim 3" descr="Depo Tipi (Barajlı) Hidroelektrik Santralle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983" y="1791326"/>
            <a:ext cx="8568952" cy="489040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80705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620688"/>
            <a:ext cx="9036496" cy="5976664"/>
          </a:xfrm>
        </p:spPr>
        <p:txBody>
          <a:bodyPr>
            <a:noAutofit/>
          </a:bodyPr>
          <a:lstStyle/>
          <a:p>
            <a:r>
              <a:rPr lang="tr-TR" sz="3600" b="1" dirty="0" smtClean="0"/>
              <a:t>Akarsu üzerine barajlar yapılarak, önce büyükçe bir yapay göl meydana getirilir ve burada su biriktirilir. Bu suyun belli bir potansiyel enerjisi vardır. Dolayısıyla, kurak geçen yıllarda bile bu tip hidroelektrik santrallerde elektrik üretilebilir. </a:t>
            </a:r>
          </a:p>
          <a:p>
            <a:pPr marL="0" indent="0">
              <a:buNone/>
            </a:pPr>
            <a:endParaRPr lang="tr-TR" sz="3600" b="1" dirty="0" smtClean="0"/>
          </a:p>
          <a:p>
            <a:r>
              <a:rPr lang="tr-TR" sz="3600" b="1" dirty="0" smtClean="0"/>
              <a:t>Dünyada en yaygın kullanılan hidroelektrik santral çeşitidir</a:t>
            </a:r>
            <a:r>
              <a:rPr lang="tr-TR" sz="2800" dirty="0" smtClean="0"/>
              <a:t>. </a:t>
            </a:r>
            <a:endParaRPr lang="tr-TR" sz="2800" dirty="0"/>
          </a:p>
        </p:txBody>
      </p:sp>
    </p:spTree>
    <p:extLst>
      <p:ext uri="{BB962C8B-B14F-4D97-AF65-F5344CB8AC3E}">
        <p14:creationId xmlns:p14="http://schemas.microsoft.com/office/powerpoint/2010/main" val="886974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1052736"/>
            <a:ext cx="8280920" cy="5472608"/>
          </a:xfrm>
        </p:spPr>
        <p:txBody>
          <a:bodyPr>
            <a:normAutofit/>
          </a:bodyPr>
          <a:lstStyle/>
          <a:p>
            <a:r>
              <a:rPr lang="tr-TR" sz="3600" b="1" dirty="0" smtClean="0"/>
              <a:t>Türkiye'de bugüne kadar uluslararası ölçütlere göre baraj niteliğinde olan 504 adet depolama tesisinin yapımı gerçekleştirilmiştir. </a:t>
            </a:r>
          </a:p>
          <a:p>
            <a:endParaRPr lang="tr-TR" sz="3600" b="1" dirty="0" smtClean="0"/>
          </a:p>
          <a:p>
            <a:r>
              <a:rPr lang="tr-TR" sz="3600" b="1" dirty="0" smtClean="0"/>
              <a:t>Atatürk, </a:t>
            </a:r>
            <a:r>
              <a:rPr lang="tr-TR" sz="3600" b="1" dirty="0"/>
              <a:t>K</a:t>
            </a:r>
            <a:r>
              <a:rPr lang="tr-TR" sz="3600" b="1" dirty="0" smtClean="0"/>
              <a:t>eban, </a:t>
            </a:r>
            <a:r>
              <a:rPr lang="tr-TR" sz="3600" b="1" dirty="0"/>
              <a:t>A</a:t>
            </a:r>
            <a:r>
              <a:rPr lang="tr-TR" sz="3600" b="1" dirty="0" smtClean="0"/>
              <a:t>ltınkaya, </a:t>
            </a:r>
            <a:r>
              <a:rPr lang="tr-TR" sz="3600" b="1" dirty="0"/>
              <a:t>K</a:t>
            </a:r>
            <a:r>
              <a:rPr lang="tr-TR" sz="3600" b="1" dirty="0" smtClean="0"/>
              <a:t>arakaya hidroelektrik santralleri ülkemizin önemli depo tipi (barajlı) santrallerindendir</a:t>
            </a:r>
            <a:r>
              <a:rPr lang="tr-TR" sz="3200" dirty="0" smtClean="0"/>
              <a:t>.</a:t>
            </a:r>
          </a:p>
          <a:p>
            <a:endParaRPr lang="tr-TR" dirty="0"/>
          </a:p>
        </p:txBody>
      </p:sp>
    </p:spTree>
    <p:extLst>
      <p:ext uri="{BB962C8B-B14F-4D97-AF65-F5344CB8AC3E}">
        <p14:creationId xmlns:p14="http://schemas.microsoft.com/office/powerpoint/2010/main" val="56580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Med-Cezir (Gel-Git) Hidroelektrik Santralle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9512" y="2564904"/>
            <a:ext cx="8784976" cy="410445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 name="Başlık 1"/>
          <p:cNvSpPr>
            <a:spLocks noGrp="1"/>
          </p:cNvSpPr>
          <p:nvPr>
            <p:ph type="title"/>
          </p:nvPr>
        </p:nvSpPr>
        <p:spPr/>
        <p:txBody>
          <a:bodyPr>
            <a:normAutofit fontScale="90000"/>
          </a:bodyPr>
          <a:lstStyle/>
          <a:p>
            <a:r>
              <a:rPr lang="tr-TR" b="1" dirty="0" smtClean="0"/>
              <a:t>3. Med-Cezir (Gel-Git) Hidroelektrik Santraller</a:t>
            </a:r>
            <a:endParaRPr lang="tr-TR" b="1" dirty="0"/>
          </a:p>
        </p:txBody>
      </p:sp>
    </p:spTree>
    <p:extLst>
      <p:ext uri="{BB962C8B-B14F-4D97-AF65-F5344CB8AC3E}">
        <p14:creationId xmlns:p14="http://schemas.microsoft.com/office/powerpoint/2010/main" val="674494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764704"/>
            <a:ext cx="8229600" cy="5832648"/>
          </a:xfrm>
        </p:spPr>
        <p:txBody>
          <a:bodyPr>
            <a:noAutofit/>
          </a:bodyPr>
          <a:lstStyle/>
          <a:p>
            <a:r>
              <a:rPr lang="tr-TR" sz="2800" b="1" dirty="0" smtClean="0"/>
              <a:t>Okyanuslarda meydana gelen gel-git olayından yararlanılarak elektrik enerjisi üreten santrallerdir. </a:t>
            </a:r>
          </a:p>
          <a:p>
            <a:endParaRPr lang="tr-TR" sz="2800" b="1" dirty="0" smtClean="0"/>
          </a:p>
          <a:p>
            <a:r>
              <a:rPr lang="tr-TR" sz="2800" b="1" dirty="0" smtClean="0"/>
              <a:t>Yükselen denizin suyu bir koya (haliç) alınır. Su alma işi kapaklar yardımıyla yapılır. Su yükselirken (hazneye dolarken) türbin çalışmaya başlar. Yükselme tamamlanınca, su alma kapağı kapanır ve tutulan su kanal yardımıyla türbine verilir.</a:t>
            </a:r>
          </a:p>
          <a:p>
            <a:pPr marL="0" indent="0">
              <a:buNone/>
            </a:pPr>
            <a:endParaRPr lang="tr-TR" sz="2800" b="1" dirty="0" smtClean="0"/>
          </a:p>
          <a:p>
            <a:r>
              <a:rPr lang="tr-TR" sz="2800" b="1" dirty="0" smtClean="0"/>
              <a:t>Su çekilirken de türbin çalışır ve elektrik üretir. Yani hazneye su dolarken de boşalırken de türbin çalışır ve elektrik üretir. </a:t>
            </a:r>
            <a:endParaRPr lang="tr-TR" sz="2800" b="1" dirty="0"/>
          </a:p>
        </p:txBody>
      </p:sp>
    </p:spTree>
    <p:extLst>
      <p:ext uri="{BB962C8B-B14F-4D97-AF65-F5344CB8AC3E}">
        <p14:creationId xmlns:p14="http://schemas.microsoft.com/office/powerpoint/2010/main" val="2986975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1700808"/>
            <a:ext cx="8568951" cy="4425355"/>
          </a:xfrm>
        </p:spPr>
        <p:txBody>
          <a:bodyPr>
            <a:normAutofit/>
          </a:bodyPr>
          <a:lstStyle/>
          <a:p>
            <a:r>
              <a:rPr lang="tr-TR" sz="4000" b="1" dirty="0" smtClean="0"/>
              <a:t>Ülkemiz, gel-git enerjisi bakımından uygun değildir. Ancak dünyada uygulamaları vardır. Örneğin; </a:t>
            </a:r>
            <a:r>
              <a:rPr lang="tr-TR" sz="4000" b="1" dirty="0"/>
              <a:t>F</a:t>
            </a:r>
            <a:r>
              <a:rPr lang="tr-TR" sz="4000" b="1" dirty="0" smtClean="0"/>
              <a:t>ransa'nın, </a:t>
            </a:r>
            <a:r>
              <a:rPr lang="tr-TR" sz="4000" b="1" dirty="0"/>
              <a:t>A</a:t>
            </a:r>
            <a:r>
              <a:rPr lang="tr-TR" sz="4000" b="1" dirty="0" smtClean="0"/>
              <a:t>tlantik sahilinde her biri 10MW gücünde 24 adet santrali vardır.</a:t>
            </a:r>
            <a:endParaRPr lang="tr-TR" sz="4000" b="1" dirty="0"/>
          </a:p>
        </p:txBody>
      </p:sp>
    </p:spTree>
    <p:extLst>
      <p:ext uri="{BB962C8B-B14F-4D97-AF65-F5344CB8AC3E}">
        <p14:creationId xmlns:p14="http://schemas.microsoft.com/office/powerpoint/2010/main" val="324697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b="1" dirty="0">
                <a:solidFill>
                  <a:schemeClr val="tx1">
                    <a:lumMod val="85000"/>
                    <a:lumOff val="15000"/>
                  </a:schemeClr>
                </a:solidFill>
              </a:rPr>
              <a:t>HES </a:t>
            </a:r>
            <a:r>
              <a:rPr lang="tr-TR" b="1" dirty="0" smtClean="0">
                <a:solidFill>
                  <a:schemeClr val="tx1">
                    <a:lumMod val="85000"/>
                    <a:lumOff val="15000"/>
                  </a:schemeClr>
                </a:solidFill>
              </a:rPr>
              <a:t>(</a:t>
            </a:r>
            <a:r>
              <a:rPr lang="tr-TR" b="1" dirty="0" err="1" smtClean="0">
                <a:solidFill>
                  <a:schemeClr val="tx1">
                    <a:lumMod val="85000"/>
                    <a:lumOff val="15000"/>
                  </a:schemeClr>
                </a:solidFill>
              </a:rPr>
              <a:t>Hidro</a:t>
            </a:r>
            <a:r>
              <a:rPr lang="tr-TR" b="1" dirty="0" smtClean="0">
                <a:solidFill>
                  <a:schemeClr val="tx1">
                    <a:lumMod val="85000"/>
                    <a:lumOff val="15000"/>
                  </a:schemeClr>
                </a:solidFill>
              </a:rPr>
              <a:t> Elektrik Santral</a:t>
            </a:r>
            <a:r>
              <a:rPr lang="tr-TR" b="1" dirty="0">
                <a:solidFill>
                  <a:schemeClr val="tx1">
                    <a:lumMod val="85000"/>
                    <a:lumOff val="15000"/>
                  </a:schemeClr>
                </a:solidFill>
              </a:rPr>
              <a:t>)</a:t>
            </a:r>
            <a:endParaRPr lang="tr-T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42" y="1502684"/>
            <a:ext cx="9164641" cy="53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857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Depresiyon Hidroelektrik Santralle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9512" y="2660785"/>
            <a:ext cx="8784976" cy="393656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Başlık 1"/>
          <p:cNvSpPr>
            <a:spLocks noGrp="1"/>
          </p:cNvSpPr>
          <p:nvPr>
            <p:ph type="title"/>
          </p:nvPr>
        </p:nvSpPr>
        <p:spPr/>
        <p:txBody>
          <a:bodyPr>
            <a:noAutofit/>
          </a:bodyPr>
          <a:lstStyle/>
          <a:p>
            <a:r>
              <a:rPr lang="tr-TR" b="1" dirty="0" smtClean="0"/>
              <a:t>4. Depresyon Hidroelektrik Santraller</a:t>
            </a:r>
            <a:endParaRPr lang="tr-TR" b="1" dirty="0"/>
          </a:p>
        </p:txBody>
      </p:sp>
    </p:spTree>
    <p:extLst>
      <p:ext uri="{BB962C8B-B14F-4D97-AF65-F5344CB8AC3E}">
        <p14:creationId xmlns:p14="http://schemas.microsoft.com/office/powerpoint/2010/main" val="1807232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2060848"/>
            <a:ext cx="8424936" cy="4176464"/>
          </a:xfrm>
        </p:spPr>
        <p:txBody>
          <a:bodyPr>
            <a:normAutofit/>
          </a:bodyPr>
          <a:lstStyle/>
          <a:p>
            <a:r>
              <a:rPr lang="tr-TR" sz="4400" b="1" dirty="0" smtClean="0"/>
              <a:t>Denizden alçakta olan çöllerde veya denize kıyısı olan çok sıcak bölgelerde, suyun fazla buharlaşmasından yararlanılarak elektrik üreten santrallerdir</a:t>
            </a:r>
            <a:r>
              <a:rPr lang="tr-TR" sz="4000" dirty="0" smtClean="0"/>
              <a:t>.</a:t>
            </a:r>
            <a:endParaRPr lang="tr-TR" sz="4000" dirty="0"/>
          </a:p>
        </p:txBody>
      </p:sp>
    </p:spTree>
    <p:extLst>
      <p:ext uri="{BB962C8B-B14F-4D97-AF65-F5344CB8AC3E}">
        <p14:creationId xmlns:p14="http://schemas.microsoft.com/office/powerpoint/2010/main" val="1665750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2 İçerik Yer Tutucusu"/>
          <p:cNvSpPr>
            <a:spLocks noGrp="1"/>
          </p:cNvSpPr>
          <p:nvPr>
            <p:ph idx="1"/>
          </p:nvPr>
        </p:nvSpPr>
        <p:spPr>
          <a:xfrm>
            <a:off x="457200" y="142875"/>
            <a:ext cx="8472488" cy="6715125"/>
          </a:xfrm>
        </p:spPr>
        <p:txBody>
          <a:bodyPr/>
          <a:lstStyle/>
          <a:p>
            <a:r>
              <a:rPr lang="tr-TR" sz="3600" b="1" u="sng" smtClean="0">
                <a:solidFill>
                  <a:schemeClr val="accent2"/>
                </a:solidFill>
              </a:rPr>
              <a:t>Eksileri:</a:t>
            </a:r>
          </a:p>
          <a:p>
            <a:r>
              <a:rPr lang="tr-TR" sz="2400" smtClean="0"/>
              <a:t>Su kalitesinde ciddi düşüş</a:t>
            </a:r>
          </a:p>
          <a:p>
            <a:r>
              <a:rPr lang="tr-TR" sz="2400" smtClean="0"/>
              <a:t>Bir barajın yapımı ve öncesinde; uzun süreli  yağış, su, jeolojik çalışmalar yapılması ,</a:t>
            </a:r>
          </a:p>
          <a:p>
            <a:r>
              <a:rPr lang="tr-TR" sz="2400" smtClean="0"/>
              <a:t>Su altında kalan arazi için ödenen istimlâk bedelleri ,</a:t>
            </a:r>
          </a:p>
          <a:p>
            <a:r>
              <a:rPr lang="tr-TR" sz="2400" smtClean="0"/>
              <a:t>Baraj yapım maliyetinin yüksek olması,</a:t>
            </a:r>
          </a:p>
          <a:p>
            <a:r>
              <a:rPr lang="tr-TR" sz="2400" smtClean="0"/>
              <a:t>Vahşi hayata ve doğal kaynaklara zararları, bölgesel kültürler ve tarihi yerlerin yok edilmesi (Zeugma, fırtına vadisi vs.),</a:t>
            </a:r>
          </a:p>
          <a:p>
            <a:r>
              <a:rPr lang="tr-TR" sz="2400" smtClean="0"/>
              <a:t>Tesis bölgesinde bulunan yeşil ve doğal alanların tahrip edilmesi,</a:t>
            </a:r>
          </a:p>
          <a:p>
            <a:r>
              <a:rPr lang="tr-TR" sz="2400" smtClean="0"/>
              <a:t>Rezervuar alanlarının altında kalan tarım arazileri dönüşşüz bir yok oluşa maruz kalır,</a:t>
            </a:r>
          </a:p>
          <a:p>
            <a:r>
              <a:rPr lang="tr-TR" sz="2400" smtClean="0"/>
              <a:t>Turizmi olumsuz etkiler</a:t>
            </a:r>
          </a:p>
          <a:p>
            <a:endParaRPr lang="tr-TR" sz="2400" smtClean="0"/>
          </a:p>
          <a:p>
            <a:endParaRPr lang="tr-TR" sz="3600" b="1" u="sng" smtClean="0">
              <a:solidFill>
                <a:schemeClr val="accent2"/>
              </a:solidFill>
            </a:endParaRPr>
          </a:p>
        </p:txBody>
      </p:sp>
      <p:sp>
        <p:nvSpPr>
          <p:cNvPr id="17410" name="1 Başlık"/>
          <p:cNvSpPr>
            <a:spLocks noGrp="1"/>
          </p:cNvSpPr>
          <p:nvPr>
            <p:ph type="title"/>
          </p:nvPr>
        </p:nvSpPr>
        <p:spPr/>
        <p:txBody>
          <a:bodyPr/>
          <a:lstStyle/>
          <a:p>
            <a:r>
              <a:rPr lang="tr-TR" smtClean="0"/>
              <a:t> </a:t>
            </a:r>
          </a:p>
        </p:txBody>
      </p:sp>
    </p:spTree>
    <p:extLst>
      <p:ext uri="{BB962C8B-B14F-4D97-AF65-F5344CB8AC3E}">
        <p14:creationId xmlns:p14="http://schemas.microsoft.com/office/powerpoint/2010/main" val="8072900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3 İçerik Yer Tutucusu" descr="ahmet-ozyurt_2572075185.jp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0"/>
            <a:ext cx="9144000" cy="6858000"/>
          </a:xfrm>
        </p:spPr>
      </p:pic>
      <p:sp>
        <p:nvSpPr>
          <p:cNvPr id="33794" name="1 Başlık"/>
          <p:cNvSpPr>
            <a:spLocks noGrp="1"/>
          </p:cNvSpPr>
          <p:nvPr>
            <p:ph type="title"/>
          </p:nvPr>
        </p:nvSpPr>
        <p:spPr/>
        <p:txBody>
          <a:bodyPr/>
          <a:lstStyle/>
          <a:p>
            <a:r>
              <a:rPr lang="tr-TR" smtClean="0"/>
              <a:t> </a:t>
            </a:r>
          </a:p>
        </p:txBody>
      </p:sp>
    </p:spTree>
    <p:extLst>
      <p:ext uri="{BB962C8B-B14F-4D97-AF65-F5344CB8AC3E}">
        <p14:creationId xmlns:p14="http://schemas.microsoft.com/office/powerpoint/2010/main" val="3331899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a:p>
        </p:txBody>
      </p:sp>
      <p:sp>
        <p:nvSpPr>
          <p:cNvPr id="2" name="Başlık 1"/>
          <p:cNvSpPr>
            <a:spLocks noGrp="1"/>
          </p:cNvSpPr>
          <p:nvPr>
            <p:ph type="title"/>
          </p:nvPr>
        </p:nvSpPr>
        <p:spPr/>
        <p:txBody>
          <a:bodyPr/>
          <a:lstStyle/>
          <a:p>
            <a:endParaRPr lang="tr-TR"/>
          </a:p>
        </p:txBody>
      </p:sp>
      <p:pic>
        <p:nvPicPr>
          <p:cNvPr id="4" name="3 İçerik Yer Tutucusu" descr="hasankeyf_ali_ihsan_gokcen-031631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392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RUKEN\Desktop\HES\resim\hes.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9512" y="116632"/>
            <a:ext cx="8821488" cy="648072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0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RUKEN\Desktop\HES\resim\iste-hes.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51520" y="188640"/>
            <a:ext cx="8749480" cy="655272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4136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1844824"/>
            <a:ext cx="8229600" cy="4641379"/>
          </a:xfrm>
        </p:spPr>
        <p:txBody>
          <a:bodyPr>
            <a:normAutofit/>
          </a:bodyPr>
          <a:lstStyle/>
          <a:p>
            <a:r>
              <a:rPr lang="tr-TR" sz="4000" b="1" dirty="0" smtClean="0"/>
              <a:t>Ekonomik ömrü uzun,</a:t>
            </a:r>
          </a:p>
          <a:p>
            <a:r>
              <a:rPr lang="tr-TR" sz="4000" b="1" dirty="0" smtClean="0"/>
              <a:t>Dünya genelinde yaygın,</a:t>
            </a:r>
          </a:p>
          <a:p>
            <a:r>
              <a:rPr lang="tr-TR" sz="4000" b="1" dirty="0" smtClean="0"/>
              <a:t>İşletme-bakım gideri düşük,</a:t>
            </a:r>
          </a:p>
          <a:p>
            <a:r>
              <a:rPr lang="tr-TR" sz="4000" b="1" dirty="0" smtClean="0"/>
              <a:t>Yakıt gideri olmayan,</a:t>
            </a:r>
          </a:p>
          <a:p>
            <a:r>
              <a:rPr lang="tr-TR" sz="4000" b="1" dirty="0" smtClean="0"/>
              <a:t>Geri ödeme süresi kısa (5–10 yıl),</a:t>
            </a:r>
          </a:p>
          <a:p>
            <a:r>
              <a:rPr lang="tr-TR" sz="4000" b="1" dirty="0" smtClean="0"/>
              <a:t>Yüksek verimli (% 90’ın üzerinde),</a:t>
            </a:r>
          </a:p>
          <a:p>
            <a:endParaRPr lang="tr-TR" dirty="0"/>
          </a:p>
        </p:txBody>
      </p:sp>
      <p:sp>
        <p:nvSpPr>
          <p:cNvPr id="2" name="Başlık 1"/>
          <p:cNvSpPr>
            <a:spLocks noGrp="1"/>
          </p:cNvSpPr>
          <p:nvPr>
            <p:ph type="title"/>
          </p:nvPr>
        </p:nvSpPr>
        <p:spPr/>
        <p:txBody>
          <a:bodyPr>
            <a:normAutofit/>
          </a:bodyPr>
          <a:lstStyle/>
          <a:p>
            <a:r>
              <a:rPr lang="tr-TR" sz="4800" b="1" dirty="0" smtClean="0"/>
              <a:t>Hidrolik Santrallerin Artıları</a:t>
            </a:r>
            <a:endParaRPr lang="tr-TR" sz="4800" b="1" dirty="0"/>
          </a:p>
        </p:txBody>
      </p:sp>
    </p:spTree>
    <p:extLst>
      <p:ext uri="{BB962C8B-B14F-4D97-AF65-F5344CB8AC3E}">
        <p14:creationId xmlns:p14="http://schemas.microsoft.com/office/powerpoint/2010/main" val="1239527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620688"/>
            <a:ext cx="8229600" cy="4968553"/>
          </a:xfrm>
        </p:spPr>
        <p:txBody>
          <a:bodyPr>
            <a:noAutofit/>
          </a:bodyPr>
          <a:lstStyle/>
          <a:p>
            <a:pPr marL="0" indent="0">
              <a:buNone/>
            </a:pPr>
            <a:endParaRPr lang="tr-TR" sz="2800" dirty="0" smtClean="0"/>
          </a:p>
          <a:p>
            <a:pPr marL="0" indent="0">
              <a:buNone/>
            </a:pPr>
            <a:endParaRPr lang="tr-TR" sz="2800" dirty="0"/>
          </a:p>
          <a:p>
            <a:r>
              <a:rPr lang="tr-TR" sz="3600" b="1" dirty="0" smtClean="0"/>
              <a:t>İşlemede esneklik ve kolaylık sağlayarak pik talepleri karşılayabilen,</a:t>
            </a:r>
          </a:p>
          <a:p>
            <a:pPr marL="0" indent="0">
              <a:buNone/>
            </a:pPr>
            <a:endParaRPr lang="tr-TR" sz="3600" b="1" dirty="0" smtClean="0"/>
          </a:p>
          <a:p>
            <a:r>
              <a:rPr lang="tr-TR" sz="3600" b="1" dirty="0" smtClean="0"/>
              <a:t>Yöre halkına da ekonomik ve sosyal katkılar sağlayan,</a:t>
            </a:r>
          </a:p>
          <a:p>
            <a:pPr marL="0" indent="0">
              <a:buNone/>
            </a:pPr>
            <a:endParaRPr lang="tr-TR" sz="3600" b="1" dirty="0" smtClean="0"/>
          </a:p>
          <a:p>
            <a:r>
              <a:rPr lang="tr-TR" sz="3600" b="1" dirty="0" smtClean="0"/>
              <a:t>Dışa bağımlı olmayan yerli bir kaynaktır</a:t>
            </a:r>
            <a:r>
              <a:rPr lang="tr-TR" sz="3600" dirty="0" smtClean="0"/>
              <a:t>.</a:t>
            </a:r>
            <a:endParaRPr lang="tr-TR" sz="3600" dirty="0"/>
          </a:p>
        </p:txBody>
      </p:sp>
    </p:spTree>
    <p:extLst>
      <p:ext uri="{BB962C8B-B14F-4D97-AF65-F5344CB8AC3E}">
        <p14:creationId xmlns:p14="http://schemas.microsoft.com/office/powerpoint/2010/main" val="2620317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2204864"/>
            <a:ext cx="8424936" cy="4176464"/>
          </a:xfrm>
          <a:noFill/>
        </p:spPr>
        <p:txBody>
          <a:bodyPr/>
          <a:lstStyle/>
          <a:p>
            <a:pPr marL="0" indent="0" algn="ctr">
              <a:buNone/>
            </a:pPr>
            <a:r>
              <a:rPr lang="tr-TR" sz="5400" b="1" dirty="0" smtClean="0"/>
              <a:t>Hidrolik santrallerin diğer santrallere göre avantajları nelerdir?</a:t>
            </a:r>
          </a:p>
          <a:p>
            <a:pPr marL="0" indent="0" algn="ctr">
              <a:buNone/>
            </a:pPr>
            <a:endParaRPr lang="tr-TR" sz="5400" b="1" dirty="0" smtClean="0"/>
          </a:p>
          <a:p>
            <a:endParaRPr lang="tr-TR" b="1" dirty="0"/>
          </a:p>
        </p:txBody>
      </p:sp>
    </p:spTree>
    <p:extLst>
      <p:ext uri="{BB962C8B-B14F-4D97-AF65-F5344CB8AC3E}">
        <p14:creationId xmlns:p14="http://schemas.microsoft.com/office/powerpoint/2010/main" val="4118457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276872"/>
            <a:ext cx="8496944" cy="4137323"/>
          </a:xfrm>
        </p:spPr>
        <p:txBody>
          <a:bodyPr>
            <a:normAutofit/>
          </a:bodyPr>
          <a:lstStyle/>
          <a:p>
            <a:r>
              <a:rPr lang="tr-TR" sz="3600" b="1" dirty="0" smtClean="0"/>
              <a:t>Bir miktar yükseklik kazandırılmış akışkanın(suyun) potansiyel enerjisine hidrolik enerji denir. Bu enerjinin önce çeşitli düzeneklerle mekanik enerjiye, oradan da elektrik enerjisine dönüştürülmesiyle elde edilen elektrik enerjisine hidroelektrik enerji denir.</a:t>
            </a:r>
            <a:endParaRPr lang="tr-TR" sz="3600" b="1" dirty="0"/>
          </a:p>
        </p:txBody>
      </p:sp>
      <p:sp>
        <p:nvSpPr>
          <p:cNvPr id="2" name="Başlık 1"/>
          <p:cNvSpPr>
            <a:spLocks noGrp="1"/>
          </p:cNvSpPr>
          <p:nvPr>
            <p:ph type="title"/>
          </p:nvPr>
        </p:nvSpPr>
        <p:spPr>
          <a:xfrm>
            <a:off x="457200" y="338328"/>
            <a:ext cx="8229600" cy="1866536"/>
          </a:xfrm>
        </p:spPr>
        <p:txBody>
          <a:bodyPr>
            <a:normAutofit/>
          </a:bodyPr>
          <a:lstStyle/>
          <a:p>
            <a:r>
              <a:rPr lang="tr-TR" sz="5400" dirty="0"/>
              <a:t>Hidroelektrik Santrali </a:t>
            </a:r>
            <a:r>
              <a:rPr lang="tr-TR" sz="5400" dirty="0" smtClean="0"/>
              <a:t>Nedir? </a:t>
            </a:r>
            <a:endParaRPr lang="tr-TR" sz="5400" dirty="0"/>
          </a:p>
        </p:txBody>
      </p:sp>
    </p:spTree>
    <p:extLst>
      <p:ext uri="{BB962C8B-B14F-4D97-AF65-F5344CB8AC3E}">
        <p14:creationId xmlns:p14="http://schemas.microsoft.com/office/powerpoint/2010/main" val="32667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764704"/>
            <a:ext cx="8229600" cy="5577483"/>
          </a:xfrm>
        </p:spPr>
        <p:txBody>
          <a:bodyPr>
            <a:noAutofit/>
          </a:bodyPr>
          <a:lstStyle/>
          <a:p>
            <a:r>
              <a:rPr lang="tr-TR" sz="3200" b="1" dirty="0" smtClean="0"/>
              <a:t>Su santrallerinin yakıt masrafları yoktur. </a:t>
            </a:r>
          </a:p>
          <a:p>
            <a:r>
              <a:rPr lang="tr-TR" sz="3200" b="1" dirty="0" smtClean="0"/>
              <a:t>Santral yedekte kalsa bile kayıplar yok denecek kadar azdır. </a:t>
            </a:r>
          </a:p>
          <a:p>
            <a:r>
              <a:rPr lang="tr-TR" sz="3200" b="1" dirty="0" smtClean="0"/>
              <a:t>Verimler zamanla azalmaz. </a:t>
            </a:r>
          </a:p>
          <a:p>
            <a:r>
              <a:rPr lang="tr-TR" sz="3200" b="1" dirty="0" smtClean="0"/>
              <a:t>Az sayıda eleman gerektirir. </a:t>
            </a:r>
          </a:p>
          <a:p>
            <a:r>
              <a:rPr lang="tr-TR" sz="3200" b="1" dirty="0" smtClean="0"/>
              <a:t>Enerjinin birim maliyeti oldukça azdır. </a:t>
            </a:r>
          </a:p>
          <a:p>
            <a:r>
              <a:rPr lang="tr-TR" sz="3200" b="1" dirty="0" smtClean="0"/>
              <a:t>Yük değişmelerine çok çabuk uygunluk gösterir. </a:t>
            </a:r>
          </a:p>
          <a:p>
            <a:r>
              <a:rPr lang="tr-TR" sz="3200" b="1" dirty="0" smtClean="0"/>
              <a:t>Bakım ücretleri az olup yapısı basit ve sağlamdır.</a:t>
            </a:r>
            <a:endParaRPr lang="tr-TR" sz="3200" b="1" dirty="0"/>
          </a:p>
        </p:txBody>
      </p:sp>
    </p:spTree>
    <p:extLst>
      <p:ext uri="{BB962C8B-B14F-4D97-AF65-F5344CB8AC3E}">
        <p14:creationId xmlns:p14="http://schemas.microsoft.com/office/powerpoint/2010/main" val="3005007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52400" y="0"/>
            <a:ext cx="8991600" cy="40466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ormAutofit fontScale="90000"/>
          </a:bodyPr>
          <a:lstStyle/>
          <a:p>
            <a:r>
              <a:rPr lang="en-US" sz="3600" b="1" dirty="0" err="1">
                <a:latin typeface="Arial" pitchFamily="34" charset="0"/>
                <a:cs typeface="Times New Roman" pitchFamily="18" charset="0"/>
              </a:rPr>
              <a:t>Hangisi</a:t>
            </a:r>
            <a:r>
              <a:rPr lang="en-US" sz="3600" b="1" dirty="0">
                <a:latin typeface="Arial" pitchFamily="34" charset="0"/>
                <a:cs typeface="Times New Roman" pitchFamily="18" charset="0"/>
              </a:rPr>
              <a:t> </a:t>
            </a:r>
            <a:r>
              <a:rPr lang="en-US" sz="3600" b="1" dirty="0" err="1">
                <a:latin typeface="Arial" pitchFamily="34" charset="0"/>
                <a:cs typeface="Times New Roman" pitchFamily="18" charset="0"/>
              </a:rPr>
              <a:t>Ekomomik</a:t>
            </a:r>
            <a:r>
              <a:rPr lang="en-US" sz="3600" b="1" dirty="0">
                <a:latin typeface="Arial" pitchFamily="34" charset="0"/>
                <a:cs typeface="Times New Roman" pitchFamily="18" charset="0"/>
              </a:rPr>
              <a:t>?</a:t>
            </a:r>
          </a:p>
        </p:txBody>
      </p:sp>
      <p:graphicFrame>
        <p:nvGraphicFramePr>
          <p:cNvPr id="512054" name="Group 54"/>
          <p:cNvGraphicFramePr>
            <a:graphicFrameLocks noGrp="1"/>
          </p:cNvGraphicFramePr>
          <p:nvPr>
            <p:extLst>
              <p:ext uri="{D42A27DB-BD31-4B8C-83A1-F6EECF244321}">
                <p14:modId xmlns:p14="http://schemas.microsoft.com/office/powerpoint/2010/main" val="541062173"/>
              </p:ext>
            </p:extLst>
          </p:nvPr>
        </p:nvGraphicFramePr>
        <p:xfrm>
          <a:off x="-108520" y="476669"/>
          <a:ext cx="9217024" cy="5688638"/>
        </p:xfrm>
        <a:graphic>
          <a:graphicData uri="http://schemas.openxmlformats.org/drawingml/2006/table">
            <a:tbl>
              <a:tblPr/>
              <a:tblGrid>
                <a:gridCol w="2889250"/>
                <a:gridCol w="2825750"/>
                <a:gridCol w="3502024"/>
              </a:tblGrid>
              <a:tr h="947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smtClean="0">
                          <a:ln>
                            <a:noFill/>
                          </a:ln>
                          <a:solidFill>
                            <a:srgbClr val="FF9900"/>
                          </a:solidFill>
                          <a:effectLst/>
                          <a:latin typeface="Arial" pitchFamily="34" charset="0"/>
                        </a:rPr>
                        <a:t>Santral</a:t>
                      </a:r>
                      <a:r>
                        <a:rPr kumimoji="0" lang="en-US" sz="2800" b="1" i="0" u="none" strike="noStrike" cap="none" normalizeH="0" baseline="0" dirty="0" smtClean="0">
                          <a:ln>
                            <a:noFill/>
                          </a:ln>
                          <a:solidFill>
                            <a:srgbClr val="FF9900"/>
                          </a:solidFill>
                          <a:effectLst/>
                          <a:latin typeface="Arial" pitchFamily="34" charset="0"/>
                        </a:rPr>
                        <a:t> tipi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66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smtClean="0">
                          <a:ln>
                            <a:noFill/>
                          </a:ln>
                          <a:solidFill>
                            <a:srgbClr val="FF9900"/>
                          </a:solidFill>
                          <a:effectLst/>
                          <a:latin typeface="Arial" pitchFamily="34" charset="0"/>
                          <a:cs typeface="Arial" pitchFamily="34" charset="0"/>
                        </a:rPr>
                        <a:t>Ílk</a:t>
                      </a:r>
                      <a:r>
                        <a:rPr kumimoji="0" lang="en-US" sz="2800" b="1" i="0" u="none" strike="noStrike" cap="none" normalizeH="0" baseline="0" dirty="0" smtClean="0">
                          <a:ln>
                            <a:noFill/>
                          </a:ln>
                          <a:solidFill>
                            <a:srgbClr val="FF9900"/>
                          </a:solidFill>
                          <a:effectLst/>
                          <a:latin typeface="Arial" pitchFamily="34" charset="0"/>
                          <a:cs typeface="Arial" pitchFamily="34" charset="0"/>
                        </a:rPr>
                        <a:t> </a:t>
                      </a:r>
                      <a:r>
                        <a:rPr kumimoji="0" lang="en-US" sz="2800" b="1" i="0" u="none" strike="noStrike" cap="none" normalizeH="0" baseline="0" dirty="0" err="1" smtClean="0">
                          <a:ln>
                            <a:noFill/>
                          </a:ln>
                          <a:solidFill>
                            <a:srgbClr val="FF9900"/>
                          </a:solidFill>
                          <a:effectLst/>
                          <a:latin typeface="Arial" pitchFamily="34" charset="0"/>
                          <a:cs typeface="Arial" pitchFamily="34" charset="0"/>
                        </a:rPr>
                        <a:t>Yatırım</a:t>
                      </a:r>
                      <a:r>
                        <a:rPr kumimoji="0" lang="en-US" sz="2800" b="1" i="0" u="none" strike="noStrike" cap="none" normalizeH="0" baseline="0" dirty="0" smtClean="0">
                          <a:ln>
                            <a:noFill/>
                          </a:ln>
                          <a:solidFill>
                            <a:srgbClr val="FF9900"/>
                          </a:solidFill>
                          <a:effectLst/>
                          <a:latin typeface="Arial" pitchFamily="34" charset="0"/>
                          <a:cs typeface="Arial" pitchFamily="34" charset="0"/>
                        </a:rPr>
                        <a:t> </a:t>
                      </a:r>
                      <a:r>
                        <a:rPr kumimoji="0" lang="en-US" sz="2800" b="1" i="0" u="none" strike="noStrike" cap="none" normalizeH="0" baseline="0" dirty="0" err="1" smtClean="0">
                          <a:ln>
                            <a:noFill/>
                          </a:ln>
                          <a:solidFill>
                            <a:srgbClr val="FF9900"/>
                          </a:solidFill>
                          <a:effectLst/>
                          <a:latin typeface="Arial" pitchFamily="34" charset="0"/>
                          <a:cs typeface="Arial" pitchFamily="34" charset="0"/>
                        </a:rPr>
                        <a:t>Maliyeti</a:t>
                      </a:r>
                      <a:r>
                        <a:rPr kumimoji="0" lang="en-US" sz="2800" b="1" i="0" u="none" strike="noStrike" cap="none" normalizeH="0" baseline="0" dirty="0" smtClean="0">
                          <a:ln>
                            <a:noFill/>
                          </a:ln>
                          <a:solidFill>
                            <a:srgbClr val="FF9900"/>
                          </a:solidFill>
                          <a:effectLst/>
                          <a:latin typeface="Arial" pitchFamily="34" charset="0"/>
                          <a:cs typeface="Arial" pitchFamily="34" charset="0"/>
                        </a:rPr>
                        <a:t>, $/kW</a:t>
                      </a:r>
                      <a:endParaRPr kumimoji="0" lang="en-US" sz="2800" b="1" i="0" u="none" strike="noStrike" cap="none" normalizeH="0" baseline="0" dirty="0" smtClean="0">
                        <a:ln>
                          <a:noFill/>
                        </a:ln>
                        <a:solidFill>
                          <a:srgbClr val="FF9900"/>
                        </a:solidFill>
                        <a:effectLst/>
                        <a:latin typeface="Comic Sans MS" pitchFamily="66"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66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9900"/>
                          </a:solidFill>
                          <a:effectLst/>
                          <a:latin typeface="Arial" pitchFamily="34" charset="0"/>
                          <a:cs typeface="Arial" pitchFamily="34" charset="0"/>
                        </a:rPr>
                        <a:t>Elektrik Birim Maliyeti,</a:t>
                      </a:r>
                      <a:r>
                        <a:rPr kumimoji="0" lang="en-US" sz="2800" b="1" i="0" u="none" strike="noStrike" cap="none" normalizeH="0" baseline="0" smtClean="0">
                          <a:ln>
                            <a:noFill/>
                          </a:ln>
                          <a:solidFill>
                            <a:srgbClr val="FF9900"/>
                          </a:solidFill>
                          <a:effectLst/>
                          <a:latin typeface="Comic Sans MS" pitchFamily="66" charset="0"/>
                        </a:rPr>
                        <a:t> </a:t>
                      </a:r>
                      <a:r>
                        <a:rPr kumimoji="0" lang="en-US" sz="2800" b="1" i="0" u="none" strike="noStrike" cap="none" normalizeH="0" baseline="0" smtClean="0">
                          <a:ln>
                            <a:noFill/>
                          </a:ln>
                          <a:solidFill>
                            <a:srgbClr val="FF9900"/>
                          </a:solidFill>
                          <a:effectLst/>
                          <a:latin typeface="Arial" pitchFamily="34" charset="0"/>
                          <a:cs typeface="Arial" pitchFamily="34" charset="0"/>
                        </a:rPr>
                        <a:t>cent/kWh</a:t>
                      </a:r>
                      <a:r>
                        <a:rPr kumimoji="0" lang="en-US" sz="2800" b="1" i="0" u="none" strike="noStrike" cap="none" normalizeH="0" baseline="0" smtClean="0">
                          <a:ln>
                            <a:noFill/>
                          </a:ln>
                          <a:solidFill>
                            <a:srgbClr val="FF9900"/>
                          </a:solidFill>
                          <a:effectLst/>
                          <a:latin typeface="Comic Sans MS" pitchFamily="66" charset="0"/>
                        </a:rPr>
                        <a:t>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6600FF"/>
                    </a:solidFill>
                  </a:tcPr>
                </a:tc>
              </a:tr>
              <a:tr h="8126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Doğal gaz:</a:t>
                      </a:r>
                      <a:endParaRPr kumimoji="0" lang="en-US" sz="2800" b="1" i="0" u="none" strike="noStrike" cap="none" normalizeH="0" baseline="0" smtClean="0">
                        <a:ln>
                          <a:noFill/>
                        </a:ln>
                        <a:solidFill>
                          <a:schemeClr val="tx1"/>
                        </a:solidFill>
                        <a:effectLst/>
                        <a:latin typeface="Comic Sans MS" pitchFamily="66"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(Basit çevrim)</a:t>
                      </a:r>
                      <a:endParaRPr kumimoji="0" lang="en-US" sz="1600" b="1" i="0" u="none" strike="noStrike" cap="none" normalizeH="0" baseline="0" smtClean="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$571</a:t>
                      </a:r>
                      <a:r>
                        <a:rPr kumimoji="0" lang="en-US" sz="2800" b="1" i="0" u="none" strike="noStrike" cap="none" normalizeH="0" baseline="0" smtClean="0">
                          <a:ln>
                            <a:noFill/>
                          </a:ln>
                          <a:solidFill>
                            <a:srgbClr val="0000CC"/>
                          </a:solidFill>
                          <a:effectLst/>
                          <a:latin typeface="Comic Sans MS" pitchFamily="66"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5.6-6.8</a:t>
                      </a:r>
                      <a:endParaRPr kumimoji="0" lang="en-US" sz="2800" b="1" i="0" u="none" strike="noStrike" cap="none" normalizeH="0" baseline="0" smtClean="0">
                        <a:ln>
                          <a:noFill/>
                        </a:ln>
                        <a:solidFill>
                          <a:srgbClr val="0000CC"/>
                        </a:solidFill>
                        <a:effectLst/>
                        <a:latin typeface="Comic Sans MS" pitchFamily="66"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8126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Doğal gaz:</a:t>
                      </a:r>
                      <a:endParaRPr kumimoji="0" lang="en-US" sz="2800" b="1" i="0" u="none" strike="noStrike" cap="none" normalizeH="0" baseline="0" smtClean="0">
                        <a:ln>
                          <a:noFill/>
                        </a:ln>
                        <a:solidFill>
                          <a:schemeClr val="tx1"/>
                        </a:solidFill>
                        <a:effectLst/>
                        <a:latin typeface="Comic Sans MS" pitchFamily="66"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(Bile</a:t>
                      </a:r>
                      <a:r>
                        <a:rPr kumimoji="0" lang="tr-TR" sz="1600" b="1" i="0" u="none" strike="noStrike" cap="none" normalizeH="0" baseline="0" smtClean="0">
                          <a:ln>
                            <a:noFill/>
                          </a:ln>
                          <a:solidFill>
                            <a:schemeClr val="tx1"/>
                          </a:solidFill>
                          <a:effectLst/>
                          <a:latin typeface="Arial" pitchFamily="34" charset="0"/>
                          <a:cs typeface="Arial" pitchFamily="34" charset="0"/>
                        </a:rPr>
                        <a:t>ş</a:t>
                      </a:r>
                      <a:r>
                        <a:rPr kumimoji="0" lang="en-US" sz="1600" b="1" i="0" u="none" strike="noStrike" cap="none" normalizeH="0" baseline="0" smtClean="0">
                          <a:ln>
                            <a:noFill/>
                          </a:ln>
                          <a:solidFill>
                            <a:schemeClr val="tx1"/>
                          </a:solidFill>
                          <a:effectLst/>
                          <a:latin typeface="Arial" pitchFamily="34" charset="0"/>
                          <a:cs typeface="Arial" pitchFamily="34" charset="0"/>
                        </a:rPr>
                        <a:t>ik çevrim)</a:t>
                      </a:r>
                      <a:r>
                        <a:rPr kumimoji="0" lang="en-US" sz="1400" b="1" i="0" u="none" strike="noStrike" cap="none" normalizeH="0" baseline="0" smtClean="0">
                          <a:ln>
                            <a:noFill/>
                          </a:ln>
                          <a:solidFill>
                            <a:schemeClr val="tx1"/>
                          </a:solidFill>
                          <a:effectLst/>
                          <a:latin typeface="Comic Sans MS" pitchFamily="66" charset="0"/>
                        </a:rPr>
                        <a:t>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0000CC"/>
                          </a:solidFill>
                          <a:effectLst/>
                          <a:latin typeface="Arial" pitchFamily="34" charset="0"/>
                          <a:cs typeface="Arial" pitchFamily="34" charset="0"/>
                        </a:rPr>
                        <a:t>$466-590</a:t>
                      </a:r>
                      <a:r>
                        <a:rPr kumimoji="0" lang="en-US" sz="2800" b="1" i="0" u="none" strike="noStrike" cap="none" normalizeH="0" baseline="0" dirty="0" smtClean="0">
                          <a:ln>
                            <a:noFill/>
                          </a:ln>
                          <a:solidFill>
                            <a:srgbClr val="0000CC"/>
                          </a:solidFill>
                          <a:effectLst/>
                          <a:latin typeface="Comic Sans MS" pitchFamily="66"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0000CC"/>
                          </a:solidFill>
                          <a:effectLst/>
                          <a:latin typeface="Arial" pitchFamily="34" charset="0"/>
                          <a:cs typeface="Arial" pitchFamily="34" charset="0"/>
                        </a:rPr>
                        <a:t>3.5-4.</a:t>
                      </a:r>
                      <a:r>
                        <a:rPr kumimoji="0" lang="tr-TR" sz="2800" b="1" i="0" u="none" strike="noStrike" cap="none" normalizeH="0" baseline="0" dirty="0" smtClean="0">
                          <a:ln>
                            <a:noFill/>
                          </a:ln>
                          <a:solidFill>
                            <a:srgbClr val="0000CC"/>
                          </a:solidFill>
                          <a:effectLst/>
                          <a:latin typeface="Arial" pitchFamily="34" charset="0"/>
                          <a:cs typeface="Arial" pitchFamily="34" charset="0"/>
                        </a:rPr>
                        <a:t>1</a:t>
                      </a:r>
                      <a:endParaRPr kumimoji="0" lang="en-US" sz="2800" b="1" i="0" u="none" strike="noStrike" cap="none" normalizeH="0" baseline="0" dirty="0" smtClean="0">
                        <a:ln>
                          <a:noFill/>
                        </a:ln>
                        <a:solidFill>
                          <a:srgbClr val="0000CC"/>
                        </a:solidFill>
                        <a:effectLst/>
                        <a:latin typeface="Arial" pitchFamily="34" charset="0"/>
                        <a:cs typeface="Arial"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800" b="1" i="0" u="none" strike="noStrike" cap="none" normalizeH="0" baseline="0" smtClean="0">
                          <a:ln>
                            <a:noFill/>
                          </a:ln>
                          <a:solidFill>
                            <a:schemeClr val="tx1"/>
                          </a:solidFill>
                          <a:effectLst/>
                          <a:latin typeface="Comic Sans MS" pitchFamily="66" charset="0"/>
                        </a:rPr>
                        <a:t>Hidroelektrik</a:t>
                      </a:r>
                      <a:endParaRPr kumimoji="0" lang="en-US" sz="2800" b="1" i="0" u="none" strike="noStrike" cap="none" normalizeH="0" baseline="0" smtClean="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$10</a:t>
                      </a:r>
                      <a:r>
                        <a:rPr kumimoji="0" lang="tr-TR" sz="2800" b="1" i="0" u="none" strike="noStrike" cap="none" normalizeH="0" baseline="0" smtClean="0">
                          <a:ln>
                            <a:noFill/>
                          </a:ln>
                          <a:solidFill>
                            <a:srgbClr val="0000CC"/>
                          </a:solidFill>
                          <a:effectLst/>
                          <a:latin typeface="Arial" pitchFamily="34" charset="0"/>
                          <a:cs typeface="Arial" pitchFamily="34" charset="0"/>
                        </a:rPr>
                        <a:t>00</a:t>
                      </a:r>
                      <a:r>
                        <a:rPr kumimoji="0" lang="en-US" sz="2800" b="1" i="0" u="none" strike="noStrike" cap="none" normalizeH="0" baseline="0" smtClean="0">
                          <a:ln>
                            <a:noFill/>
                          </a:ln>
                          <a:solidFill>
                            <a:srgbClr val="0000CC"/>
                          </a:solidFill>
                          <a:effectLst/>
                          <a:latin typeface="Arial" pitchFamily="34" charset="0"/>
                          <a:cs typeface="Arial" pitchFamily="34" charset="0"/>
                        </a:rPr>
                        <a:t>-1</a:t>
                      </a:r>
                      <a:r>
                        <a:rPr kumimoji="0" lang="tr-TR" sz="2800" b="1" i="0" u="none" strike="noStrike" cap="none" normalizeH="0" baseline="0" smtClean="0">
                          <a:ln>
                            <a:noFill/>
                          </a:ln>
                          <a:solidFill>
                            <a:srgbClr val="0000CC"/>
                          </a:solidFill>
                          <a:effectLst/>
                          <a:latin typeface="Arial" pitchFamily="34" charset="0"/>
                          <a:cs typeface="Arial" pitchFamily="34" charset="0"/>
                        </a:rPr>
                        <a:t>500</a:t>
                      </a:r>
                      <a:endParaRPr kumimoji="0" lang="en-US" sz="2800" b="1" i="0" u="none" strike="noStrike" cap="none" normalizeH="0" baseline="0" smtClean="0">
                        <a:ln>
                          <a:noFill/>
                        </a:ln>
                        <a:solidFill>
                          <a:srgbClr val="0000CC"/>
                        </a:solidFill>
                        <a:effectLst/>
                        <a:latin typeface="Arial" pitchFamily="34" charset="0"/>
                        <a:cs typeface="Arial"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2800" b="1" i="0" u="none" strike="noStrike" cap="none" normalizeH="0" baseline="0" smtClean="0">
                          <a:ln>
                            <a:noFill/>
                          </a:ln>
                          <a:solidFill>
                            <a:srgbClr val="0000CC"/>
                          </a:solidFill>
                          <a:effectLst/>
                          <a:latin typeface="Arial" pitchFamily="34" charset="0"/>
                          <a:cs typeface="Arial" pitchFamily="34" charset="0"/>
                        </a:rPr>
                        <a:t>2,3-5,1</a:t>
                      </a:r>
                      <a:endParaRPr kumimoji="0" lang="en-US" sz="2800" b="1" i="0" u="none" strike="noStrike" cap="none" normalizeH="0" baseline="0" smtClean="0">
                        <a:ln>
                          <a:noFill/>
                        </a:ln>
                        <a:solidFill>
                          <a:srgbClr val="0000CC"/>
                        </a:solidFill>
                        <a:effectLst/>
                        <a:latin typeface="Arial" pitchFamily="34" charset="0"/>
                        <a:cs typeface="Arial" pitchFamily="34"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Kömür</a:t>
                      </a:r>
                      <a:r>
                        <a:rPr kumimoji="0" lang="en-US" sz="2800" b="1" i="0" u="none" strike="noStrike" cap="none" normalizeH="0" baseline="0" smtClean="0">
                          <a:ln>
                            <a:noFill/>
                          </a:ln>
                          <a:solidFill>
                            <a:schemeClr val="tx1"/>
                          </a:solidFill>
                          <a:effectLst/>
                          <a:latin typeface="Comic Sans MS" pitchFamily="66" charset="0"/>
                        </a:rPr>
                        <a:t>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$1094-1350</a:t>
                      </a:r>
                      <a:r>
                        <a:rPr kumimoji="0" lang="en-US" sz="2800" b="1" i="0" u="none" strike="noStrike" cap="none" normalizeH="0" baseline="0" smtClean="0">
                          <a:ln>
                            <a:noFill/>
                          </a:ln>
                          <a:solidFill>
                            <a:srgbClr val="0000CC"/>
                          </a:solidFill>
                          <a:effectLst/>
                          <a:latin typeface="Comic Sans MS" pitchFamily="66"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0000CC"/>
                          </a:solidFill>
                          <a:effectLst/>
                          <a:latin typeface="Arial" pitchFamily="34" charset="0"/>
                          <a:cs typeface="Arial" pitchFamily="34" charset="0"/>
                        </a:rPr>
                        <a:t>3.7-4.9</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Rüzgar</a:t>
                      </a:r>
                      <a:r>
                        <a:rPr kumimoji="0" lang="en-US" sz="2800" b="1" i="0" u="none" strike="noStrike" cap="none" normalizeH="0" baseline="0" smtClean="0">
                          <a:ln>
                            <a:noFill/>
                          </a:ln>
                          <a:solidFill>
                            <a:schemeClr val="tx1"/>
                          </a:solidFill>
                          <a:effectLst/>
                          <a:latin typeface="Comic Sans MS" pitchFamily="66" charset="0"/>
                        </a:rPr>
                        <a:t>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$800-1200</a:t>
                      </a:r>
                      <a:r>
                        <a:rPr kumimoji="0" lang="en-US" sz="2800" b="1" i="0" u="none" strike="noStrike" cap="none" normalizeH="0" baseline="0" smtClean="0">
                          <a:ln>
                            <a:noFill/>
                          </a:ln>
                          <a:solidFill>
                            <a:srgbClr val="0000CC"/>
                          </a:solidFill>
                          <a:effectLst/>
                          <a:latin typeface="Comic Sans MS" pitchFamily="66"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5.5-7.7</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Güneş (PV)</a:t>
                      </a:r>
                      <a:r>
                        <a:rPr kumimoji="0" lang="en-US" sz="2800" b="1" i="0" u="none" strike="noStrike" cap="none" normalizeH="0" baseline="0" smtClean="0">
                          <a:ln>
                            <a:noFill/>
                          </a:ln>
                          <a:solidFill>
                            <a:schemeClr val="tx1"/>
                          </a:solidFill>
                          <a:effectLst/>
                          <a:latin typeface="Comic Sans MS" pitchFamily="66" charset="0"/>
                        </a:rPr>
                        <a:t>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Comic Sans MS" pitchFamily="66" charset="0"/>
                        </a:rPr>
                        <a:t>$4000-6000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20-30.8</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cs typeface="Arial" pitchFamily="34" charset="0"/>
                        </a:rPr>
                        <a:t>Güneş (Termal)</a:t>
                      </a:r>
                      <a:r>
                        <a:rPr kumimoji="0" lang="en-US" sz="2800" b="1" i="0" u="none" strike="noStrike" cap="none" normalizeH="0" baseline="0" smtClean="0">
                          <a:ln>
                            <a:noFill/>
                          </a:ln>
                          <a:solidFill>
                            <a:schemeClr val="tx1"/>
                          </a:solidFill>
                          <a:effectLst/>
                          <a:latin typeface="Comic Sans MS" pitchFamily="66" charset="0"/>
                        </a:rPr>
                        <a:t>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Comic Sans MS" pitchFamily="66" charset="0"/>
                        </a:rPr>
                        <a:t>$2800-5000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CC"/>
                          </a:solidFill>
                          <a:effectLst/>
                          <a:latin typeface="Arial" pitchFamily="34" charset="0"/>
                          <a:cs typeface="Arial" pitchFamily="34" charset="0"/>
                        </a:rPr>
                        <a:t>16-23.1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tx2"/>
                    </a:solidFill>
                  </a:tcPr>
                </a:tc>
              </a:tr>
              <a:tr h="5193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pitchFamily="34" charset="0"/>
                          <a:cs typeface="Arial" pitchFamily="34" charset="0"/>
                        </a:rPr>
                        <a:t>Nükleer</a:t>
                      </a:r>
                      <a:endParaRPr kumimoji="0" lang="en-US" sz="2800" b="1" i="0" u="none" strike="noStrike" cap="none" normalizeH="0" baseline="0" smtClean="0">
                        <a:ln>
                          <a:noFill/>
                        </a:ln>
                        <a:solidFill>
                          <a:srgbClr val="FF0000"/>
                        </a:solidFill>
                        <a:effectLst/>
                        <a:latin typeface="Comic Sans MS" pitchFamily="66"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0000CC"/>
                          </a:solidFill>
                          <a:effectLst/>
                          <a:latin typeface="Arial" pitchFamily="34" charset="0"/>
                          <a:cs typeface="Arial" pitchFamily="34" charset="0"/>
                        </a:rPr>
                        <a:t>$1126-2000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rgbClr val="0000CC"/>
                          </a:solidFill>
                          <a:effectLst/>
                          <a:latin typeface="Arial" pitchFamily="34" charset="0"/>
                          <a:cs typeface="Arial" pitchFamily="34" charset="0"/>
                        </a:rPr>
                        <a:t>3.9-7.7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2"/>
                    </a:solidFill>
                  </a:tcPr>
                </a:tc>
              </a:tr>
            </a:tbl>
          </a:graphicData>
        </a:graphic>
      </p:graphicFrame>
      <p:graphicFrame>
        <p:nvGraphicFramePr>
          <p:cNvPr id="512041" name="Group 41"/>
          <p:cNvGraphicFramePr>
            <a:graphicFrameLocks noGrp="1"/>
          </p:cNvGraphicFramePr>
          <p:nvPr>
            <p:extLst>
              <p:ext uri="{D42A27DB-BD31-4B8C-83A1-F6EECF244321}">
                <p14:modId xmlns:p14="http://schemas.microsoft.com/office/powerpoint/2010/main" val="970684590"/>
              </p:ext>
            </p:extLst>
          </p:nvPr>
        </p:nvGraphicFramePr>
        <p:xfrm>
          <a:off x="-108520" y="6156960"/>
          <a:ext cx="9252520" cy="701040"/>
        </p:xfrm>
        <a:graphic>
          <a:graphicData uri="http://schemas.openxmlformats.org/drawingml/2006/table">
            <a:tbl>
              <a:tblPr/>
              <a:tblGrid>
                <a:gridCol w="9252520"/>
              </a:tblGrid>
              <a:tr h="620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FFFF00"/>
                          </a:solidFill>
                          <a:effectLst/>
                          <a:latin typeface="Arial" pitchFamily="34" charset="0"/>
                          <a:cs typeface="Arial" pitchFamily="34" charset="0"/>
                        </a:rPr>
                        <a:t>Muhtemel</a:t>
                      </a:r>
                      <a:r>
                        <a:rPr kumimoji="0" lang="en-US" sz="2000" b="0" i="0" u="none" strike="noStrike" cap="none" normalizeH="0" baseline="0" dirty="0" smtClean="0">
                          <a:ln>
                            <a:noFill/>
                          </a:ln>
                          <a:solidFill>
                            <a:srgbClr val="FFFF00"/>
                          </a:solidFill>
                          <a:effectLst/>
                          <a:latin typeface="Arial" pitchFamily="34" charset="0"/>
                          <a:cs typeface="Arial" pitchFamily="34" charset="0"/>
                        </a:rPr>
                        <a:t> </a:t>
                      </a:r>
                      <a:r>
                        <a:rPr kumimoji="0" lang="en-US" sz="2000" b="0" i="0" u="none" strike="noStrike" cap="none" normalizeH="0" baseline="0" dirty="0" err="1" smtClean="0">
                          <a:ln>
                            <a:noFill/>
                          </a:ln>
                          <a:solidFill>
                            <a:srgbClr val="FFFF00"/>
                          </a:solidFill>
                          <a:effectLst/>
                          <a:latin typeface="Arial" pitchFamily="34" charset="0"/>
                          <a:cs typeface="Arial" pitchFamily="34" charset="0"/>
                        </a:rPr>
                        <a:t>karbon</a:t>
                      </a:r>
                      <a:r>
                        <a:rPr kumimoji="0" lang="en-US" sz="2000" b="0" i="0" u="none" strike="noStrike" cap="none" normalizeH="0" baseline="0" dirty="0" smtClean="0">
                          <a:ln>
                            <a:noFill/>
                          </a:ln>
                          <a:solidFill>
                            <a:srgbClr val="FFFF00"/>
                          </a:solidFill>
                          <a:effectLst/>
                          <a:latin typeface="Arial" pitchFamily="34" charset="0"/>
                          <a:cs typeface="Arial" pitchFamily="34" charset="0"/>
                        </a:rPr>
                        <a:t> sera </a:t>
                      </a:r>
                      <a:r>
                        <a:rPr kumimoji="0" lang="en-US" sz="2000" b="0" i="0" u="none" strike="noStrike" cap="none" normalizeH="0" baseline="0" dirty="0" err="1" smtClean="0">
                          <a:ln>
                            <a:noFill/>
                          </a:ln>
                          <a:solidFill>
                            <a:srgbClr val="FFFF00"/>
                          </a:solidFill>
                          <a:effectLst/>
                          <a:latin typeface="Arial" pitchFamily="34" charset="0"/>
                          <a:cs typeface="Arial" pitchFamily="34" charset="0"/>
                        </a:rPr>
                        <a:t>etkisi</a:t>
                      </a:r>
                      <a:r>
                        <a:rPr kumimoji="0" lang="en-US" sz="2000" b="0" i="0" u="none" strike="noStrike" cap="none" normalizeH="0" baseline="0" dirty="0" smtClean="0">
                          <a:ln>
                            <a:noFill/>
                          </a:ln>
                          <a:solidFill>
                            <a:srgbClr val="FFFF00"/>
                          </a:solidFill>
                          <a:effectLst/>
                          <a:latin typeface="Arial" pitchFamily="34" charset="0"/>
                          <a:cs typeface="Arial" pitchFamily="34" charset="0"/>
                        </a:rPr>
                        <a:t> </a:t>
                      </a:r>
                      <a:r>
                        <a:rPr kumimoji="0" lang="en-US" sz="2000" b="0" i="0" u="none" strike="noStrike" cap="none" normalizeH="0" baseline="0" dirty="0" err="1" smtClean="0">
                          <a:ln>
                            <a:noFill/>
                          </a:ln>
                          <a:solidFill>
                            <a:srgbClr val="FFFF00"/>
                          </a:solidFill>
                          <a:effectLst/>
                          <a:latin typeface="Arial" pitchFamily="34" charset="0"/>
                          <a:cs typeface="Arial" pitchFamily="34" charset="0"/>
                        </a:rPr>
                        <a:t>cezası</a:t>
                      </a:r>
                      <a:r>
                        <a:rPr kumimoji="0" lang="en-US" sz="2000" b="0" i="0" u="none" strike="noStrike" cap="none" normalizeH="0" baseline="0" dirty="0" smtClean="0">
                          <a:ln>
                            <a:noFill/>
                          </a:ln>
                          <a:solidFill>
                            <a:srgbClr val="FFFF00"/>
                          </a:solidFill>
                          <a:effectLst/>
                          <a:latin typeface="Arial" pitchFamily="34" charset="0"/>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FFFF00"/>
                          </a:solidFill>
                          <a:effectLst/>
                          <a:latin typeface="Arial" pitchFamily="34" charset="0"/>
                          <a:cs typeface="Arial" pitchFamily="34" charset="0"/>
                        </a:rPr>
                        <a:t>Doğal</a:t>
                      </a:r>
                      <a:r>
                        <a:rPr kumimoji="0" lang="en-US" sz="2000" b="0" i="0" u="none" strike="noStrike" cap="none" normalizeH="0" baseline="0" dirty="0" smtClean="0">
                          <a:ln>
                            <a:noFill/>
                          </a:ln>
                          <a:solidFill>
                            <a:srgbClr val="FFFF00"/>
                          </a:solidFill>
                          <a:effectLst/>
                          <a:latin typeface="Arial" pitchFamily="34" charset="0"/>
                          <a:cs typeface="Arial" pitchFamily="34" charset="0"/>
                        </a:rPr>
                        <a:t> </a:t>
                      </a:r>
                      <a:r>
                        <a:rPr kumimoji="0" lang="en-US" sz="2000" b="0" i="0" u="none" strike="noStrike" cap="none" normalizeH="0" baseline="0" dirty="0" err="1" smtClean="0">
                          <a:ln>
                            <a:noFill/>
                          </a:ln>
                          <a:solidFill>
                            <a:srgbClr val="FFFF00"/>
                          </a:solidFill>
                          <a:effectLst/>
                          <a:latin typeface="Arial" pitchFamily="34" charset="0"/>
                          <a:cs typeface="Arial" pitchFamily="34" charset="0"/>
                        </a:rPr>
                        <a:t>gaz</a:t>
                      </a:r>
                      <a:r>
                        <a:rPr kumimoji="0" lang="en-US" sz="2000" b="0" i="0" u="none" strike="noStrike" cap="none" normalizeH="0" baseline="0" dirty="0" smtClean="0">
                          <a:ln>
                            <a:noFill/>
                          </a:ln>
                          <a:solidFill>
                            <a:srgbClr val="FFFF00"/>
                          </a:solidFill>
                          <a:effectLst/>
                          <a:latin typeface="Arial" pitchFamily="34" charset="0"/>
                          <a:cs typeface="Arial" pitchFamily="34" charset="0"/>
                        </a:rPr>
                        <a:t>:  1-5 cent/kWh;       </a:t>
                      </a:r>
                      <a:r>
                        <a:rPr kumimoji="0" lang="en-US" sz="2000" b="0" i="0" u="none" strike="noStrike" cap="none" normalizeH="0" baseline="0" dirty="0" err="1" smtClean="0">
                          <a:ln>
                            <a:noFill/>
                          </a:ln>
                          <a:solidFill>
                            <a:srgbClr val="FFFF00"/>
                          </a:solidFill>
                          <a:effectLst/>
                          <a:latin typeface="Arial" pitchFamily="34" charset="0"/>
                          <a:cs typeface="Arial" pitchFamily="34" charset="0"/>
                        </a:rPr>
                        <a:t>Kömür</a:t>
                      </a:r>
                      <a:r>
                        <a:rPr kumimoji="0" lang="en-US" sz="2000" b="0" i="0" u="none" strike="noStrike" cap="none" normalizeH="0" baseline="0" dirty="0" smtClean="0">
                          <a:ln>
                            <a:noFill/>
                          </a:ln>
                          <a:solidFill>
                            <a:srgbClr val="FFFF00"/>
                          </a:solidFill>
                          <a:effectLst/>
                          <a:latin typeface="Arial" pitchFamily="34" charset="0"/>
                          <a:cs typeface="Arial" pitchFamily="34" charset="0"/>
                        </a:rPr>
                        <a:t>:  1.5-7.5 cent/kWh </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6600FF"/>
                    </a:solidFill>
                  </a:tcPr>
                </a:tc>
              </a:tr>
            </a:tbl>
          </a:graphicData>
        </a:graphic>
      </p:graphicFrame>
    </p:spTree>
    <p:extLst>
      <p:ext uri="{BB962C8B-B14F-4D97-AF65-F5344CB8AC3E}">
        <p14:creationId xmlns:p14="http://schemas.microsoft.com/office/powerpoint/2010/main" val="2951273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683568" y="2564904"/>
            <a:ext cx="8208912" cy="2417650"/>
          </a:xfrm>
        </p:spPr>
        <p:txBody>
          <a:bodyPr>
            <a:noAutofit/>
          </a:bodyPr>
          <a:lstStyle/>
          <a:p>
            <a:pPr marL="0" indent="0">
              <a:buNone/>
            </a:pPr>
            <a:r>
              <a:rPr lang="tr-TR" sz="4400" b="1" dirty="0" smtClean="0"/>
              <a:t>HES PROJELERİ NEDEN ARTTI ?</a:t>
            </a:r>
            <a:endParaRPr lang="tr-TR" sz="4400" b="1" dirty="0"/>
          </a:p>
        </p:txBody>
      </p:sp>
    </p:spTree>
    <p:extLst>
      <p:ext uri="{BB962C8B-B14F-4D97-AF65-F5344CB8AC3E}">
        <p14:creationId xmlns:p14="http://schemas.microsoft.com/office/powerpoint/2010/main" val="365373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052736"/>
            <a:ext cx="8640960" cy="5361459"/>
          </a:xfrm>
        </p:spPr>
        <p:txBody>
          <a:bodyPr>
            <a:normAutofit/>
          </a:bodyPr>
          <a:lstStyle/>
          <a:p>
            <a:r>
              <a:rPr lang="tr-TR" sz="4400" b="1" dirty="0" smtClean="0"/>
              <a:t>Bu projelerin bu kadar artış göstermesinin nedeni eskiden devlet tekelinde olan HES yatırımlarının özel şirketlere açılması ve belli alım garantisi ile devletin bu santrallerden elektrik satın almasıdır. </a:t>
            </a:r>
          </a:p>
        </p:txBody>
      </p:sp>
    </p:spTree>
    <p:extLst>
      <p:ext uri="{BB962C8B-B14F-4D97-AF65-F5344CB8AC3E}">
        <p14:creationId xmlns:p14="http://schemas.microsoft.com/office/powerpoint/2010/main" val="2805507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836712"/>
            <a:ext cx="8640960" cy="5616624"/>
          </a:xfrm>
        </p:spPr>
        <p:txBody>
          <a:bodyPr>
            <a:noAutofit/>
          </a:bodyPr>
          <a:lstStyle/>
          <a:p>
            <a:r>
              <a:rPr lang="tr-TR" sz="4000" b="1" dirty="0" smtClean="0"/>
              <a:t>Özel sektör de gerekli incelemeleri yapmakta ve belli izinleri aldıktan sonra kar getirecek dere ve nehirlerin üstüne bu santralleri kurmaktadır. Dere ve nehirlerinin debilerinin yüksek olması nedeniyle özellikle Doğu Karadeniz bölgesi bu santrallerin yaygın olarak kurulduğu yerlerin başında gelmektedir.</a:t>
            </a:r>
          </a:p>
          <a:p>
            <a:endParaRPr lang="tr-TR" sz="4000" b="1" dirty="0"/>
          </a:p>
        </p:txBody>
      </p:sp>
    </p:spTree>
    <p:extLst>
      <p:ext uri="{BB962C8B-B14F-4D97-AF65-F5344CB8AC3E}">
        <p14:creationId xmlns:p14="http://schemas.microsoft.com/office/powerpoint/2010/main" val="1737554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844824"/>
            <a:ext cx="8229600" cy="4752528"/>
          </a:xfrm>
        </p:spPr>
        <p:txBody>
          <a:bodyPr>
            <a:normAutofit fontScale="92500" lnSpcReduction="10000"/>
          </a:bodyPr>
          <a:lstStyle/>
          <a:p>
            <a:endParaRPr lang="tr-TR" dirty="0" smtClean="0"/>
          </a:p>
          <a:p>
            <a:r>
              <a:rPr lang="tr-TR" sz="4300" b="1" dirty="0" smtClean="0"/>
              <a:t>Dünyanın elektrik enerjisinin büyük bir kısmı bu santrallerden karşılanmaktadır. Hidrolik enerji, dünyada elektrik ihtiyacının %19'unu karşılamaktadır. Yenilenebilir enerjinin %69'unu oluşturmuştur.</a:t>
            </a:r>
          </a:p>
          <a:p>
            <a:endParaRPr lang="tr-TR" sz="3600" b="1" dirty="0"/>
          </a:p>
        </p:txBody>
      </p:sp>
      <p:sp>
        <p:nvSpPr>
          <p:cNvPr id="2" name="Başlık 1"/>
          <p:cNvSpPr>
            <a:spLocks noGrp="1"/>
          </p:cNvSpPr>
          <p:nvPr>
            <p:ph type="title"/>
          </p:nvPr>
        </p:nvSpPr>
        <p:spPr>
          <a:xfrm>
            <a:off x="539552" y="260648"/>
            <a:ext cx="8229600" cy="1612768"/>
          </a:xfrm>
        </p:spPr>
        <p:txBody>
          <a:bodyPr>
            <a:normAutofit fontScale="90000"/>
          </a:bodyPr>
          <a:lstStyle/>
          <a:p>
            <a:r>
              <a:rPr lang="tr-TR" dirty="0" smtClean="0"/>
              <a:t/>
            </a:r>
            <a:br>
              <a:rPr lang="tr-TR" dirty="0" smtClean="0"/>
            </a:br>
            <a:r>
              <a:rPr lang="tr-TR" dirty="0" smtClean="0"/>
              <a:t/>
            </a:r>
            <a:br>
              <a:rPr lang="tr-TR" dirty="0" smtClean="0"/>
            </a:br>
            <a:r>
              <a:rPr lang="tr-TR" dirty="0" smtClean="0"/>
              <a:t/>
            </a:r>
            <a:br>
              <a:rPr lang="tr-TR" dirty="0" smtClean="0"/>
            </a:br>
            <a:r>
              <a:rPr lang="tr-TR" sz="4900" b="1" dirty="0" smtClean="0"/>
              <a:t>Dünya’da </a:t>
            </a:r>
            <a:r>
              <a:rPr lang="tr-TR" sz="4900" b="1" dirty="0"/>
              <a:t>Hidroelektrik Santral Kullanımı</a:t>
            </a:r>
            <a:r>
              <a:rPr lang="tr-TR" b="1" dirty="0"/>
              <a:t/>
            </a:r>
            <a:br>
              <a:rPr lang="tr-TR" b="1" dirty="0"/>
            </a:br>
            <a:r>
              <a:rPr lang="tr-TR" b="1" dirty="0"/>
              <a:t/>
            </a:r>
            <a:br>
              <a:rPr lang="tr-TR" b="1" dirty="0"/>
            </a:br>
            <a:r>
              <a:rPr lang="tr-TR" dirty="0"/>
              <a:t/>
            </a:r>
            <a:br>
              <a:rPr lang="tr-TR" dirty="0"/>
            </a:br>
            <a:endParaRPr lang="tr-TR" sz="4900" b="1" dirty="0"/>
          </a:p>
        </p:txBody>
      </p:sp>
    </p:spTree>
    <p:extLst>
      <p:ext uri="{BB962C8B-B14F-4D97-AF65-F5344CB8AC3E}">
        <p14:creationId xmlns:p14="http://schemas.microsoft.com/office/powerpoint/2010/main" val="30619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548680"/>
            <a:ext cx="8496944" cy="6309320"/>
          </a:xfrm>
        </p:spPr>
        <p:txBody>
          <a:bodyPr>
            <a:normAutofit fontScale="92500" lnSpcReduction="10000"/>
          </a:bodyPr>
          <a:lstStyle/>
          <a:p>
            <a:r>
              <a:rPr lang="tr-TR" sz="3000" b="1" dirty="0" smtClean="0"/>
              <a:t>Dünya’da 24 ülkede toplam ulusal elektrik üretiminin %90’ının ve 63 ülkede%50’sinin hidroelektrik santrallerden elde ediliyor olması bu yapıların enerji sağlamada önemini göstermektedir.</a:t>
            </a:r>
          </a:p>
          <a:p>
            <a:endParaRPr lang="tr-TR" sz="3000" dirty="0" smtClean="0"/>
          </a:p>
          <a:p>
            <a:endParaRPr lang="tr-TR" sz="2800" dirty="0"/>
          </a:p>
          <a:p>
            <a:endParaRPr lang="tr-TR" sz="2800" dirty="0" smtClean="0"/>
          </a:p>
          <a:p>
            <a:endParaRPr lang="tr-TR" sz="2800" dirty="0" smtClean="0"/>
          </a:p>
          <a:p>
            <a:endParaRPr lang="tr-TR" sz="2800" dirty="0" smtClean="0"/>
          </a:p>
          <a:p>
            <a:endParaRPr lang="tr-TR" sz="2800" dirty="0" smtClean="0"/>
          </a:p>
          <a:p>
            <a:r>
              <a:rPr lang="tr-TR" sz="3000" b="1" dirty="0" smtClean="0"/>
              <a:t>Hidroelektrik enerjinin hem çevreyi kirletmeyen temiz bir kaynak olması hem de uzun vadede en ucuz enerji türü olması sebebiyle, birçok ülke son yıllarda hidroelektrik santral inşaatına yeniden hız vermiştir.</a:t>
            </a:r>
            <a:endParaRPr lang="tr-TR" sz="3000" b="1" dirty="0"/>
          </a:p>
        </p:txBody>
      </p:sp>
      <p:pic>
        <p:nvPicPr>
          <p:cNvPr id="11266" name="Picture 2" descr="C:\Users\RUKEN\Desktop\HES\resim\baraj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92896"/>
            <a:ext cx="8640960" cy="21602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728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277081"/>
            <a:ext cx="8640960" cy="5320271"/>
          </a:xfrm>
        </p:spPr>
        <p:txBody>
          <a:bodyPr>
            <a:normAutofit/>
          </a:bodyPr>
          <a:lstStyle/>
          <a:p>
            <a:r>
              <a:rPr lang="tr-TR" sz="4400" b="1" dirty="0" smtClean="0"/>
              <a:t>Barajların inşa maksatlarına bakıldığında, birinci sırada sulama (%38), ikinci sırada ise enerji (%18) gelmektedir. Halen Dünya’da enerji amaçlı işletme halinde 8200 büyük baraj bulunmaktadır.</a:t>
            </a:r>
          </a:p>
          <a:p>
            <a:endParaRPr lang="tr-TR" sz="4400" b="1" dirty="0"/>
          </a:p>
        </p:txBody>
      </p:sp>
    </p:spTree>
    <p:extLst>
      <p:ext uri="{BB962C8B-B14F-4D97-AF65-F5344CB8AC3E}">
        <p14:creationId xmlns:p14="http://schemas.microsoft.com/office/powerpoint/2010/main" val="1518300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extLst>
              <p:ext uri="{D42A27DB-BD31-4B8C-83A1-F6EECF244321}">
                <p14:modId xmlns:p14="http://schemas.microsoft.com/office/powerpoint/2010/main" val="3425668171"/>
              </p:ext>
            </p:extLst>
          </p:nvPr>
        </p:nvGraphicFramePr>
        <p:xfrm>
          <a:off x="323528" y="2492896"/>
          <a:ext cx="8445624" cy="3968735"/>
        </p:xfrm>
        <a:graphic>
          <a:graphicData uri="http://schemas.openxmlformats.org/drawingml/2006/table">
            <a:tbl>
              <a:tblPr firstRow="1" bandRow="1">
                <a:tableStyleId>{5C22544A-7EE6-4342-B048-85BDC9FD1C3A}</a:tableStyleId>
              </a:tblPr>
              <a:tblGrid>
                <a:gridCol w="2111406"/>
                <a:gridCol w="2111406"/>
                <a:gridCol w="2111406"/>
                <a:gridCol w="2111406"/>
              </a:tblGrid>
              <a:tr h="410344">
                <a:tc>
                  <a:txBody>
                    <a:bodyPr/>
                    <a:lstStyle/>
                    <a:p>
                      <a:r>
                        <a:rPr lang="tr-TR" dirty="0" smtClean="0"/>
                        <a:t>ÜLKE</a:t>
                      </a:r>
                      <a:endParaRPr lang="tr-TR" dirty="0"/>
                    </a:p>
                  </a:txBody>
                  <a:tcPr/>
                </a:tc>
                <a:tc>
                  <a:txBody>
                    <a:bodyPr/>
                    <a:lstStyle/>
                    <a:p>
                      <a:r>
                        <a:rPr lang="tr-TR" dirty="0" smtClean="0"/>
                        <a:t>Teknik</a:t>
                      </a:r>
                      <a:r>
                        <a:rPr lang="tr-TR" baseline="0" dirty="0" smtClean="0"/>
                        <a:t> potansiyel</a:t>
                      </a:r>
                      <a:r>
                        <a:rPr lang="tr-TR" dirty="0" smtClean="0"/>
                        <a:t>(milyon</a:t>
                      </a:r>
                      <a:r>
                        <a:rPr lang="tr-TR" baseline="0" dirty="0" smtClean="0"/>
                        <a:t> KWh/yıl)</a:t>
                      </a:r>
                      <a:endParaRPr lang="tr-TR" dirty="0"/>
                    </a:p>
                  </a:txBody>
                  <a:tcPr/>
                </a:tc>
                <a:tc>
                  <a:txBody>
                    <a:bodyPr/>
                    <a:lstStyle/>
                    <a:p>
                      <a:r>
                        <a:rPr lang="tr-TR" dirty="0" smtClean="0"/>
                        <a:t>Geliştirilen potansiyel (milyon kWh/yıl)</a:t>
                      </a:r>
                      <a:endParaRPr lang="tr-TR" dirty="0"/>
                    </a:p>
                  </a:txBody>
                  <a:tcPr/>
                </a:tc>
                <a:tc>
                  <a:txBody>
                    <a:bodyPr/>
                    <a:lstStyle/>
                    <a:p>
                      <a:r>
                        <a:rPr lang="tr-TR" dirty="0" smtClean="0"/>
                        <a:t>         </a:t>
                      </a:r>
                    </a:p>
                    <a:p>
                      <a:r>
                        <a:rPr lang="tr-TR" dirty="0" smtClean="0"/>
                        <a:t>           (%)</a:t>
                      </a:r>
                      <a:endParaRPr lang="tr-TR" dirty="0"/>
                    </a:p>
                  </a:txBody>
                  <a:tcPr/>
                </a:tc>
              </a:tr>
              <a:tr h="610867">
                <a:tc>
                  <a:txBody>
                    <a:bodyPr/>
                    <a:lstStyle/>
                    <a:p>
                      <a:r>
                        <a:rPr lang="tr-TR" dirty="0" smtClean="0"/>
                        <a:t>ABD</a:t>
                      </a:r>
                      <a:endParaRPr lang="tr-TR" dirty="0"/>
                    </a:p>
                  </a:txBody>
                  <a:tcPr/>
                </a:tc>
                <a:tc>
                  <a:txBody>
                    <a:bodyPr/>
                    <a:lstStyle/>
                    <a:p>
                      <a:r>
                        <a:rPr lang="tr-TR" dirty="0" smtClean="0"/>
                        <a:t>376</a:t>
                      </a:r>
                      <a:endParaRPr lang="tr-TR" dirty="0"/>
                    </a:p>
                  </a:txBody>
                  <a:tcPr/>
                </a:tc>
                <a:tc>
                  <a:txBody>
                    <a:bodyPr/>
                    <a:lstStyle/>
                    <a:p>
                      <a:r>
                        <a:rPr lang="tr-TR" dirty="0" smtClean="0"/>
                        <a:t>322</a:t>
                      </a:r>
                      <a:endParaRPr lang="tr-TR" dirty="0"/>
                    </a:p>
                  </a:txBody>
                  <a:tcPr/>
                </a:tc>
                <a:tc>
                  <a:txBody>
                    <a:bodyPr/>
                    <a:lstStyle/>
                    <a:p>
                      <a:r>
                        <a:rPr lang="tr-TR" dirty="0" smtClean="0"/>
                        <a:t>86</a:t>
                      </a:r>
                      <a:endParaRPr lang="tr-TR" dirty="0"/>
                    </a:p>
                  </a:txBody>
                  <a:tcPr/>
                </a:tc>
              </a:tr>
              <a:tr h="610867">
                <a:tc>
                  <a:txBody>
                    <a:bodyPr/>
                    <a:lstStyle/>
                    <a:p>
                      <a:r>
                        <a:rPr lang="tr-TR" dirty="0" smtClean="0"/>
                        <a:t>JAPONYA</a:t>
                      </a:r>
                      <a:endParaRPr lang="tr-TR" dirty="0"/>
                    </a:p>
                  </a:txBody>
                  <a:tcPr/>
                </a:tc>
                <a:tc>
                  <a:txBody>
                    <a:bodyPr/>
                    <a:lstStyle/>
                    <a:p>
                      <a:r>
                        <a:rPr lang="tr-TR" dirty="0" smtClean="0"/>
                        <a:t>132</a:t>
                      </a:r>
                      <a:endParaRPr lang="tr-TR" dirty="0"/>
                    </a:p>
                  </a:txBody>
                  <a:tcPr/>
                </a:tc>
                <a:tc>
                  <a:txBody>
                    <a:bodyPr/>
                    <a:lstStyle/>
                    <a:p>
                      <a:r>
                        <a:rPr lang="tr-TR" dirty="0" smtClean="0"/>
                        <a:t>103</a:t>
                      </a:r>
                      <a:endParaRPr lang="tr-TR" dirty="0"/>
                    </a:p>
                  </a:txBody>
                  <a:tcPr/>
                </a:tc>
                <a:tc>
                  <a:txBody>
                    <a:bodyPr/>
                    <a:lstStyle/>
                    <a:p>
                      <a:r>
                        <a:rPr lang="tr-TR" dirty="0" smtClean="0"/>
                        <a:t>78</a:t>
                      </a:r>
                      <a:endParaRPr lang="tr-TR" dirty="0"/>
                    </a:p>
                  </a:txBody>
                  <a:tcPr/>
                </a:tc>
              </a:tr>
              <a:tr h="610867">
                <a:tc>
                  <a:txBody>
                    <a:bodyPr/>
                    <a:lstStyle/>
                    <a:p>
                      <a:r>
                        <a:rPr lang="tr-TR" dirty="0" smtClean="0"/>
                        <a:t>NORWEÇ</a:t>
                      </a:r>
                      <a:endParaRPr lang="tr-TR" dirty="0"/>
                    </a:p>
                  </a:txBody>
                  <a:tcPr/>
                </a:tc>
                <a:tc>
                  <a:txBody>
                    <a:bodyPr/>
                    <a:lstStyle/>
                    <a:p>
                      <a:r>
                        <a:rPr lang="tr-TR" dirty="0" smtClean="0"/>
                        <a:t>171</a:t>
                      </a:r>
                      <a:endParaRPr lang="tr-TR" dirty="0"/>
                    </a:p>
                  </a:txBody>
                  <a:tcPr/>
                </a:tc>
                <a:tc>
                  <a:txBody>
                    <a:bodyPr/>
                    <a:lstStyle/>
                    <a:p>
                      <a:r>
                        <a:rPr lang="tr-TR" dirty="0" smtClean="0"/>
                        <a:t>116</a:t>
                      </a:r>
                      <a:endParaRPr lang="tr-TR" dirty="0"/>
                    </a:p>
                  </a:txBody>
                  <a:tcPr/>
                </a:tc>
                <a:tc>
                  <a:txBody>
                    <a:bodyPr/>
                    <a:lstStyle/>
                    <a:p>
                      <a:r>
                        <a:rPr lang="tr-TR" dirty="0" smtClean="0"/>
                        <a:t>68</a:t>
                      </a:r>
                      <a:endParaRPr lang="tr-TR" dirty="0"/>
                    </a:p>
                  </a:txBody>
                  <a:tcPr/>
                </a:tc>
              </a:tr>
              <a:tr h="610867">
                <a:tc>
                  <a:txBody>
                    <a:bodyPr/>
                    <a:lstStyle/>
                    <a:p>
                      <a:r>
                        <a:rPr lang="tr-TR" dirty="0" smtClean="0"/>
                        <a:t>KANADA</a:t>
                      </a:r>
                      <a:endParaRPr lang="tr-TR" dirty="0"/>
                    </a:p>
                  </a:txBody>
                  <a:tcPr/>
                </a:tc>
                <a:tc>
                  <a:txBody>
                    <a:bodyPr/>
                    <a:lstStyle/>
                    <a:p>
                      <a:r>
                        <a:rPr lang="tr-TR" dirty="0" smtClean="0"/>
                        <a:t>593</a:t>
                      </a:r>
                      <a:endParaRPr lang="tr-TR" dirty="0"/>
                    </a:p>
                  </a:txBody>
                  <a:tcPr/>
                </a:tc>
                <a:tc>
                  <a:txBody>
                    <a:bodyPr/>
                    <a:lstStyle/>
                    <a:p>
                      <a:r>
                        <a:rPr lang="tr-TR" dirty="0" smtClean="0"/>
                        <a:t>332</a:t>
                      </a:r>
                      <a:endParaRPr lang="tr-TR" dirty="0"/>
                    </a:p>
                  </a:txBody>
                  <a:tcPr/>
                </a:tc>
                <a:tc>
                  <a:txBody>
                    <a:bodyPr/>
                    <a:lstStyle/>
                    <a:p>
                      <a:r>
                        <a:rPr lang="tr-TR" dirty="0" smtClean="0"/>
                        <a:t>56</a:t>
                      </a:r>
                      <a:endParaRPr lang="tr-TR" dirty="0"/>
                    </a:p>
                  </a:txBody>
                  <a:tcPr/>
                </a:tc>
              </a:tr>
              <a:tr h="610867">
                <a:tc>
                  <a:txBody>
                    <a:bodyPr/>
                    <a:lstStyle/>
                    <a:p>
                      <a:r>
                        <a:rPr lang="tr-TR" dirty="0" smtClean="0"/>
                        <a:t>TÜRKİYE</a:t>
                      </a:r>
                      <a:endParaRPr lang="tr-TR" dirty="0"/>
                    </a:p>
                  </a:txBody>
                  <a:tcPr/>
                </a:tc>
                <a:tc>
                  <a:txBody>
                    <a:bodyPr/>
                    <a:lstStyle/>
                    <a:p>
                      <a:r>
                        <a:rPr lang="tr-TR" dirty="0" smtClean="0"/>
                        <a:t>216</a:t>
                      </a:r>
                      <a:endParaRPr lang="tr-TR" dirty="0"/>
                    </a:p>
                  </a:txBody>
                  <a:tcPr/>
                </a:tc>
                <a:tc>
                  <a:txBody>
                    <a:bodyPr/>
                    <a:lstStyle/>
                    <a:p>
                      <a:r>
                        <a:rPr lang="tr-TR" dirty="0" smtClean="0"/>
                        <a:t>53</a:t>
                      </a:r>
                      <a:endParaRPr lang="tr-TR" dirty="0"/>
                    </a:p>
                  </a:txBody>
                  <a:tcPr/>
                </a:tc>
                <a:tc>
                  <a:txBody>
                    <a:bodyPr/>
                    <a:lstStyle/>
                    <a:p>
                      <a:r>
                        <a:rPr lang="tr-TR" dirty="0" smtClean="0"/>
                        <a:t>24,5</a:t>
                      </a:r>
                      <a:endParaRPr lang="tr-TR" dirty="0"/>
                    </a:p>
                  </a:txBody>
                  <a:tcPr/>
                </a:tc>
              </a:tr>
            </a:tbl>
          </a:graphicData>
        </a:graphic>
      </p:graphicFrame>
      <p:sp>
        <p:nvSpPr>
          <p:cNvPr id="2" name="Başlık 1"/>
          <p:cNvSpPr>
            <a:spLocks noGrp="1"/>
          </p:cNvSpPr>
          <p:nvPr>
            <p:ph type="title"/>
          </p:nvPr>
        </p:nvSpPr>
        <p:spPr>
          <a:xfrm>
            <a:off x="457200" y="338328"/>
            <a:ext cx="8229600" cy="1434488"/>
          </a:xfrm>
        </p:spPr>
        <p:txBody>
          <a:bodyPr>
            <a:noAutofit/>
          </a:bodyPr>
          <a:lstStyle/>
          <a:p>
            <a:r>
              <a:rPr lang="tr-TR" b="1" dirty="0" smtClean="0"/>
              <a:t>BAZI ÜLKELERİN HİDROELEKTRİK POTANSİYEL GELİŞİMİ(2010)</a:t>
            </a:r>
            <a:endParaRPr lang="tr-TR" b="1" dirty="0"/>
          </a:p>
        </p:txBody>
      </p:sp>
    </p:spTree>
    <p:extLst>
      <p:ext uri="{BB962C8B-B14F-4D97-AF65-F5344CB8AC3E}">
        <p14:creationId xmlns:p14="http://schemas.microsoft.com/office/powerpoint/2010/main" val="3167431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611561" y="260648"/>
            <a:ext cx="7992888" cy="6264696"/>
          </a:xfrm>
        </p:spPr>
        <p:txBody>
          <a:bodyPr>
            <a:noAutofit/>
          </a:bodyPr>
          <a:lstStyle/>
          <a:p>
            <a:r>
              <a:rPr lang="tr-TR" sz="8000" dirty="0" smtClean="0"/>
              <a:t>DÜNYANIN BAŞLICA   HİDRO ELEKTRİK SANTRALLERİ</a:t>
            </a:r>
            <a:endParaRPr lang="tr-TR" sz="8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404664"/>
            <a:ext cx="8229600" cy="1252728"/>
          </a:xfrm>
        </p:spPr>
        <p:txBody>
          <a:bodyPr>
            <a:noAutofit/>
          </a:bodyPr>
          <a:lstStyle/>
          <a:p>
            <a:r>
              <a:rPr lang="tr-TR" sz="5400" dirty="0" smtClean="0"/>
              <a:t>Hidroelektrik Santraller Nasıl Çalışır?</a:t>
            </a:r>
            <a:endParaRPr lang="tr-TR" sz="5400" dirty="0"/>
          </a:p>
        </p:txBody>
      </p:sp>
      <p:sp>
        <p:nvSpPr>
          <p:cNvPr id="3" name="Dikdörtgen 2"/>
          <p:cNvSpPr/>
          <p:nvPr/>
        </p:nvSpPr>
        <p:spPr>
          <a:xfrm>
            <a:off x="323528" y="2204864"/>
            <a:ext cx="8496944" cy="4093428"/>
          </a:xfrm>
          <a:prstGeom prst="rect">
            <a:avLst/>
          </a:prstGeom>
        </p:spPr>
        <p:txBody>
          <a:bodyPr wrap="square">
            <a:spAutoFit/>
          </a:bodyPr>
          <a:lstStyle/>
          <a:p>
            <a:r>
              <a:rPr lang="tr-TR" sz="3200" b="1" dirty="0">
                <a:solidFill>
                  <a:schemeClr val="tx2"/>
                </a:solidFill>
              </a:rPr>
              <a:t>Kısacası doğal veya yapay olarak belli bir seviye kazanmış su, daha düşük seviyedeki türbinlere iletilir, türbin çarklarına büyük bir hızla çarpan </a:t>
            </a:r>
            <a:r>
              <a:rPr lang="tr-TR" sz="3200" b="1" dirty="0" smtClean="0">
                <a:solidFill>
                  <a:schemeClr val="tx2"/>
                </a:solidFill>
              </a:rPr>
              <a:t>su, </a:t>
            </a:r>
            <a:r>
              <a:rPr lang="tr-TR" sz="3200" b="1" dirty="0">
                <a:solidFill>
                  <a:schemeClr val="tx2"/>
                </a:solidFill>
              </a:rPr>
              <a:t>türbin</a:t>
            </a:r>
            <a:r>
              <a:rPr lang="tr-TR" sz="3200" b="1" dirty="0" smtClean="0">
                <a:solidFill>
                  <a:schemeClr val="tx2"/>
                </a:solidFill>
              </a:rPr>
              <a:t> </a:t>
            </a:r>
            <a:r>
              <a:rPr lang="tr-TR" sz="3200" b="1" dirty="0">
                <a:solidFill>
                  <a:schemeClr val="tx2"/>
                </a:solidFill>
              </a:rPr>
              <a:t>milini döndürür ve dolayısıyla jeneratörü çalıştırır ve elektrik üretilmiş olur. Bu düzeneklerin yapıldığı yerler barajlardır. Bu dönüşümün yapıldığı tesislere genel ismiyle hidroelektrik santral denir.</a:t>
            </a:r>
          </a:p>
        </p:txBody>
      </p:sp>
    </p:spTree>
    <p:extLst>
      <p:ext uri="{BB962C8B-B14F-4D97-AF65-F5344CB8AC3E}">
        <p14:creationId xmlns:p14="http://schemas.microsoft.com/office/powerpoint/2010/main" val="2515523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755577" y="1988840"/>
            <a:ext cx="7524824" cy="4137323"/>
          </a:xfrm>
        </p:spPr>
        <p:txBody>
          <a:bodyPr>
            <a:normAutofit lnSpcReduction="10000"/>
          </a:bodyPr>
          <a:lstStyle/>
          <a:p>
            <a:r>
              <a:rPr lang="tr-TR" sz="3200" dirty="0" smtClean="0"/>
              <a:t>Üç Geçit Barajı</a:t>
            </a:r>
            <a:r>
              <a:rPr lang="tr-TR" dirty="0" smtClean="0"/>
              <a:t>, </a:t>
            </a:r>
            <a:r>
              <a:rPr lang="tr-TR" sz="2800" dirty="0" err="1" smtClean="0"/>
              <a:t>Hubey</a:t>
            </a:r>
            <a:r>
              <a:rPr lang="tr-TR" sz="2800" dirty="0" smtClean="0"/>
              <a:t> eyaletinde, </a:t>
            </a:r>
            <a:r>
              <a:rPr lang="tr-TR" sz="2800" dirty="0" err="1" smtClean="0"/>
              <a:t>Yangtze</a:t>
            </a:r>
            <a:r>
              <a:rPr lang="tr-TR" sz="2800" dirty="0" smtClean="0"/>
              <a:t> Nehri üzerinde inşa edildi. Dünyanın en büyük hidroelektrik  santrali olan bu baraj   gecen sene son jeneratörlerin açılmasıyla tam kapasiteyle hizmet vermektedir.Bu barajın yapımında tahminen 250000 kişinin çalıştığı ve bunlardan 1000’lerce kişinin öldüğü söylenmektedir.Bu baraj yapılırken 1.6 milyon insan evsiz kaldığı daha sonra bu insanların başka bir yerleşim yerine yerleştirilmiştir</a:t>
            </a:r>
            <a:endParaRPr lang="tr-TR" sz="2800" dirty="0"/>
          </a:p>
        </p:txBody>
      </p:sp>
      <p:sp>
        <p:nvSpPr>
          <p:cNvPr id="3" name="2 Başlık"/>
          <p:cNvSpPr>
            <a:spLocks noGrp="1"/>
          </p:cNvSpPr>
          <p:nvPr>
            <p:ph type="title"/>
          </p:nvPr>
        </p:nvSpPr>
        <p:spPr/>
        <p:txBody>
          <a:bodyPr>
            <a:noAutofit/>
          </a:bodyPr>
          <a:lstStyle/>
          <a:p>
            <a:r>
              <a:rPr lang="tr-TR" sz="4000" dirty="0" smtClean="0"/>
              <a:t>Üç Vadi Santrali (</a:t>
            </a:r>
            <a:r>
              <a:rPr lang="tr-TR" sz="4000" dirty="0" err="1" smtClean="0"/>
              <a:t>Three</a:t>
            </a:r>
            <a:r>
              <a:rPr lang="tr-TR" sz="4000" dirty="0" smtClean="0"/>
              <a:t> </a:t>
            </a:r>
            <a:r>
              <a:rPr lang="tr-TR" sz="4000" dirty="0" err="1" smtClean="0"/>
              <a:t>Gorges</a:t>
            </a:r>
            <a:r>
              <a:rPr lang="tr-TR" sz="4000" dirty="0" smtClean="0"/>
              <a:t> Dam)</a:t>
            </a:r>
            <a:endParaRPr lang="tr-TR" sz="4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755576" y="2060848"/>
            <a:ext cx="7344816" cy="3993307"/>
          </a:xfrm>
        </p:spPr>
        <p:txBody>
          <a:bodyPr>
            <a:normAutofit/>
          </a:bodyPr>
          <a:lstStyle/>
          <a:p>
            <a:r>
              <a:rPr lang="tr-TR" sz="3600" dirty="0" smtClean="0"/>
              <a:t>Bu santral 2,5 milyar dolara mal olup, 22.500MW kurulu güce sahip ve 15 nükleer reaktörün gücüne eşittir.Devasa büyüklüğünde olan bu santralin gölü ise İSVİÇRE kadardır.</a:t>
            </a:r>
            <a:endParaRPr lang="tr-TR" sz="3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2.jpg"/>
          <p:cNvPicPr>
            <a:picLocks noGrp="1" noChangeAspect="1"/>
          </p:cNvPicPr>
          <p:nvPr>
            <p:ph idx="1"/>
          </p:nvPr>
        </p:nvPicPr>
        <p:blipFill>
          <a:blip r:embed="rId2" cstate="print"/>
          <a:stretch>
            <a:fillRect/>
          </a:stretch>
        </p:blipFill>
        <p:spPr>
          <a:xfrm>
            <a:off x="1" y="0"/>
            <a:ext cx="9144000" cy="6858000"/>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1.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3.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4.png"/>
          <p:cNvPicPr>
            <a:picLocks noGrp="1" noChangeAspect="1"/>
          </p:cNvPicPr>
          <p:nvPr>
            <p:ph idx="1"/>
          </p:nvPr>
        </p:nvPicPr>
        <p:blipFill>
          <a:blip r:embed="rId2" cstate="print"/>
          <a:stretch>
            <a:fillRect/>
          </a:stretch>
        </p:blipFill>
        <p:spPr>
          <a:xfrm>
            <a:off x="0" y="0"/>
            <a:ext cx="9143999" cy="68580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872067" y="2060848"/>
            <a:ext cx="7408333" cy="4065315"/>
          </a:xfrm>
        </p:spPr>
        <p:txBody>
          <a:bodyPr>
            <a:normAutofit/>
          </a:bodyPr>
          <a:lstStyle/>
          <a:p>
            <a:r>
              <a:rPr lang="tr-TR" dirty="0" smtClean="0"/>
              <a:t>Şu anda yapımı bitmiş dünyanın en büyük  ikinci  barajı </a:t>
            </a:r>
            <a:r>
              <a:rPr lang="tr-TR" dirty="0" err="1" smtClean="0"/>
              <a:t>Grande</a:t>
            </a:r>
            <a:r>
              <a:rPr lang="tr-TR" dirty="0" smtClean="0"/>
              <a:t> </a:t>
            </a:r>
            <a:r>
              <a:rPr lang="tr-TR" dirty="0" err="1" smtClean="0"/>
              <a:t>Dixence</a:t>
            </a:r>
            <a:r>
              <a:rPr lang="tr-TR" dirty="0" smtClean="0"/>
              <a:t> barajıdır. Bu havza genişliği 46 kilometrekaredir.1965 yılında tamamlanıp faaliyet geçmiştir. Yaklaşık 12 yılda bitirilmiştir.</a:t>
            </a:r>
            <a:br>
              <a:rPr lang="tr-TR" dirty="0" smtClean="0"/>
            </a:br>
            <a:r>
              <a:rPr lang="tr-TR" dirty="0" smtClean="0"/>
              <a:t>Beton setin yüksekliği yaklaşık olarak 285 metredir ve Beton setin uzunluğu 700 metredir.</a:t>
            </a:r>
            <a:br>
              <a:rPr lang="tr-TR" dirty="0" smtClean="0"/>
            </a:br>
            <a:r>
              <a:rPr lang="tr-TR" dirty="0" smtClean="0"/>
              <a:t>400 milyon metreküp su kapasitesi vardır.</a:t>
            </a:r>
            <a:br>
              <a:rPr lang="tr-TR" dirty="0" smtClean="0"/>
            </a:br>
            <a:r>
              <a:rPr lang="tr-TR" dirty="0" smtClean="0"/>
              <a:t>Barajdan üretilen elektrik yıllık 2 milyar </a:t>
            </a:r>
            <a:r>
              <a:rPr lang="tr-TR" dirty="0" err="1" smtClean="0"/>
              <a:t>kilovatsaattir</a:t>
            </a:r>
            <a:r>
              <a:rPr lang="tr-TR" dirty="0" smtClean="0"/>
              <a:t>.</a:t>
            </a:r>
            <a:br>
              <a:rPr lang="tr-TR" dirty="0" smtClean="0"/>
            </a:br>
            <a:r>
              <a:rPr lang="tr-TR" dirty="0" smtClean="0"/>
              <a:t>Barajda toplam 15 adet </a:t>
            </a:r>
            <a:r>
              <a:rPr lang="tr-TR" dirty="0" err="1" smtClean="0"/>
              <a:t>tirübin</a:t>
            </a:r>
            <a:r>
              <a:rPr lang="tr-TR" dirty="0" smtClean="0"/>
              <a:t> bulunmaktadır.</a:t>
            </a:r>
            <a:endParaRPr lang="tr-TR" dirty="0"/>
          </a:p>
        </p:txBody>
      </p:sp>
      <p:sp>
        <p:nvSpPr>
          <p:cNvPr id="3" name="2 Başlık"/>
          <p:cNvSpPr>
            <a:spLocks noGrp="1"/>
          </p:cNvSpPr>
          <p:nvPr>
            <p:ph type="title"/>
          </p:nvPr>
        </p:nvSpPr>
        <p:spPr/>
        <p:txBody>
          <a:bodyPr/>
          <a:lstStyle/>
          <a:p>
            <a:r>
              <a:rPr lang="tr-TR" dirty="0" smtClean="0"/>
              <a:t> </a:t>
            </a:r>
            <a:r>
              <a:rPr lang="tr-TR" dirty="0" err="1" smtClean="0"/>
              <a:t>Grande</a:t>
            </a:r>
            <a:r>
              <a:rPr lang="tr-TR" dirty="0" smtClean="0"/>
              <a:t> </a:t>
            </a:r>
            <a:r>
              <a:rPr lang="tr-TR" dirty="0" err="1" smtClean="0"/>
              <a:t>Dixence</a:t>
            </a:r>
            <a:endParaRPr lang="tr-T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800px-BarrageDeLaGrandeDixenceFaceValee.JPG"/>
          <p:cNvPicPr>
            <a:picLocks noGrp="1" noChangeAspect="1"/>
          </p:cNvPicPr>
          <p:nvPr>
            <p:ph idx="1"/>
          </p:nvPr>
        </p:nvPicPr>
        <p:blipFill>
          <a:blip r:embed="rId2" cstate="print"/>
          <a:stretch>
            <a:fillRect/>
          </a:stretch>
        </p:blipFill>
        <p:spPr>
          <a:xfrm>
            <a:off x="16206" y="-531440"/>
            <a:ext cx="9127794" cy="7577682"/>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p:txBody>
          <a:bodyPr>
            <a:normAutofit fontScale="92500" lnSpcReduction="10000"/>
          </a:bodyPr>
          <a:lstStyle/>
          <a:p>
            <a:r>
              <a:rPr lang="tr-TR" sz="2800" dirty="0" smtClean="0"/>
              <a:t>Çin'in Üç Boğaz Barajı Projesi'nden sonra ikinci en büyük hidroelektrik tesisi </a:t>
            </a:r>
            <a:r>
              <a:rPr lang="tr-TR" sz="2800" dirty="0" err="1" smtClean="0"/>
              <a:t>Xiaowan</a:t>
            </a:r>
            <a:r>
              <a:rPr lang="tr-TR" sz="2800" dirty="0" smtClean="0"/>
              <a:t> barajıdır. </a:t>
            </a:r>
            <a:r>
              <a:rPr lang="tr-TR" sz="2800" dirty="0" err="1" smtClean="0"/>
              <a:t>Yunnan</a:t>
            </a:r>
            <a:r>
              <a:rPr lang="tr-TR" sz="2800" dirty="0" smtClean="0"/>
              <a:t> eyaletinde bulunan santralin 700 </a:t>
            </a:r>
            <a:r>
              <a:rPr lang="tr-TR" sz="2800" dirty="0" err="1" smtClean="0"/>
              <a:t>MW'lık</a:t>
            </a:r>
            <a:r>
              <a:rPr lang="tr-TR" sz="2800" dirty="0" smtClean="0"/>
              <a:t> son ünitesinin de çalışmaya başlamasıyla 4 bin 200 </a:t>
            </a:r>
            <a:r>
              <a:rPr lang="tr-TR" sz="2800" dirty="0" err="1" smtClean="0"/>
              <a:t>MW'lık</a:t>
            </a:r>
            <a:r>
              <a:rPr lang="tr-TR" sz="2800" dirty="0" smtClean="0"/>
              <a:t> dev santral tam kapasiteyle üretime devam etmektedir.</a:t>
            </a:r>
            <a:r>
              <a:rPr lang="tr-TR" sz="2800" dirty="0" err="1" smtClean="0"/>
              <a:t>Xiaowan</a:t>
            </a:r>
            <a:r>
              <a:rPr lang="tr-TR" sz="2800" dirty="0" smtClean="0"/>
              <a:t> Barajı toplam 40 milyar </a:t>
            </a:r>
            <a:r>
              <a:rPr lang="tr-TR" sz="2800" dirty="0" err="1" smtClean="0"/>
              <a:t>yuana</a:t>
            </a:r>
            <a:r>
              <a:rPr lang="tr-TR" sz="2800" dirty="0" smtClean="0"/>
              <a:t>, Türk parasıyla yaklaşık 9 milyara mal oldu. Barajın yılda 19 milyar KWH/Y elektrik üretilmektedir</a:t>
            </a:r>
          </a:p>
          <a:p>
            <a:endParaRPr lang="tr-TR" dirty="0"/>
          </a:p>
        </p:txBody>
      </p:sp>
      <p:sp>
        <p:nvSpPr>
          <p:cNvPr id="3" name="2 Başlık"/>
          <p:cNvSpPr>
            <a:spLocks noGrp="1"/>
          </p:cNvSpPr>
          <p:nvPr>
            <p:ph type="title"/>
          </p:nvPr>
        </p:nvSpPr>
        <p:spPr/>
        <p:txBody>
          <a:bodyPr>
            <a:normAutofit/>
          </a:bodyPr>
          <a:lstStyle/>
          <a:p>
            <a:r>
              <a:rPr lang="tr-TR" sz="4800" dirty="0" err="1" smtClean="0"/>
              <a:t>Xiaowan</a:t>
            </a:r>
            <a:r>
              <a:rPr lang="tr-TR" sz="4800" dirty="0" smtClean="0"/>
              <a:t> Barajı</a:t>
            </a:r>
            <a:endParaRPr lang="tr-TR" sz="4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872067" y="2348881"/>
            <a:ext cx="7408333" cy="3528392"/>
          </a:xfrm>
        </p:spPr>
        <p:txBody>
          <a:bodyPr>
            <a:noAutofit/>
          </a:bodyPr>
          <a:lstStyle/>
          <a:p>
            <a:r>
              <a:rPr lang="tr-TR" sz="2800" dirty="0" smtClean="0"/>
              <a:t>Dünya’nın en yüksek setli barajı Tacikistan’daki </a:t>
            </a:r>
            <a:r>
              <a:rPr lang="tr-TR" sz="2800" dirty="0" err="1" smtClean="0"/>
              <a:t>Vakhsh</a:t>
            </a:r>
            <a:r>
              <a:rPr lang="tr-TR" sz="2800" dirty="0" smtClean="0"/>
              <a:t> nehrinin üstünde bulunan </a:t>
            </a:r>
            <a:r>
              <a:rPr lang="tr-TR" sz="2800" dirty="0" err="1" smtClean="0"/>
              <a:t>Nurek</a:t>
            </a:r>
            <a:r>
              <a:rPr lang="tr-TR" sz="2800" dirty="0" smtClean="0"/>
              <a:t> barajıdır. Yapımı 19 yıl sürmüştür (1961-1980). Yapımı sırasında 54 milyon metreküp malzeme kullanıldı.300 m yüksekliğinde 700 m uzunluğunda olan bu baraj  günümüzde toplamda 3 </a:t>
            </a:r>
            <a:r>
              <a:rPr lang="tr-TR" sz="2800" dirty="0" err="1" smtClean="0"/>
              <a:t>Giga</a:t>
            </a:r>
            <a:r>
              <a:rPr lang="tr-TR" sz="2800" dirty="0" smtClean="0"/>
              <a:t> </a:t>
            </a:r>
            <a:r>
              <a:rPr lang="tr-TR" sz="2800" dirty="0" err="1" smtClean="0"/>
              <a:t>watt</a:t>
            </a:r>
            <a:r>
              <a:rPr lang="tr-TR" sz="2800" dirty="0" smtClean="0"/>
              <a:t> elektrik üreterek Tacikistan’ın elektrik ihtiyacının %98′ini karşılamaktadır.</a:t>
            </a:r>
            <a:endParaRPr lang="tr-TR" sz="2800" dirty="0"/>
          </a:p>
        </p:txBody>
      </p:sp>
      <p:sp>
        <p:nvSpPr>
          <p:cNvPr id="3" name="2 Başlık"/>
          <p:cNvSpPr>
            <a:spLocks noGrp="1"/>
          </p:cNvSpPr>
          <p:nvPr>
            <p:ph type="title"/>
          </p:nvPr>
        </p:nvSpPr>
        <p:spPr/>
        <p:txBody>
          <a:bodyPr>
            <a:normAutofit fontScale="90000"/>
          </a:bodyPr>
          <a:lstStyle/>
          <a:p>
            <a:r>
              <a:rPr lang="tr-TR" sz="6000" dirty="0" err="1" smtClean="0"/>
              <a:t>Nurek</a:t>
            </a:r>
            <a:r>
              <a:rPr lang="tr-TR" sz="6000" dirty="0" smtClean="0"/>
              <a:t> Barajı</a:t>
            </a:r>
            <a:r>
              <a:rPr lang="tr-TR" dirty="0" smtClean="0"/>
              <a:t/>
            </a:r>
            <a:br>
              <a:rPr lang="tr-TR" dirty="0" smtClean="0"/>
            </a:br>
            <a:endParaRPr lang="tr-T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3 İçerik Yer Tutucusu" descr="Resim1.pn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0"/>
            <a:ext cx="9144000" cy="6857999"/>
          </a:xfrm>
        </p:spPr>
      </p:pic>
      <p:sp>
        <p:nvSpPr>
          <p:cNvPr id="7170" name="1 Başlık"/>
          <p:cNvSpPr>
            <a:spLocks noGrp="1"/>
          </p:cNvSpPr>
          <p:nvPr>
            <p:ph type="title"/>
          </p:nvPr>
        </p:nvSpPr>
        <p:spPr/>
        <p:txBody>
          <a:bodyPr/>
          <a:lstStyle/>
          <a:p>
            <a:r>
              <a:rPr lang="tr-TR" smtClean="0"/>
              <a:t> </a:t>
            </a:r>
          </a:p>
        </p:txBody>
      </p:sp>
    </p:spTree>
    <p:extLst>
      <p:ext uri="{BB962C8B-B14F-4D97-AF65-F5344CB8AC3E}">
        <p14:creationId xmlns:p14="http://schemas.microsoft.com/office/powerpoint/2010/main" val="1058897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nurek_dam2.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772816"/>
            <a:ext cx="8229600" cy="4896544"/>
          </a:xfrm>
        </p:spPr>
        <p:txBody>
          <a:bodyPr>
            <a:normAutofit fontScale="92500" lnSpcReduction="10000"/>
          </a:bodyPr>
          <a:lstStyle/>
          <a:p>
            <a:r>
              <a:rPr lang="tr-TR" sz="2800" dirty="0" smtClean="0"/>
              <a:t> </a:t>
            </a:r>
            <a:r>
              <a:rPr lang="tr-TR" sz="3200" b="1" dirty="0" smtClean="0"/>
              <a:t>Ülkemiz hidroelektrik enerji potansiyeli bakımından zengindir. Özellikle Doğu Anadolu Bölgesi yüksek ve engebeli yer şekillerine sahip olduğu için bu bölgemiz hidroelektrik enerji üretimi bakımından ilk sırada yer almaktadır.</a:t>
            </a:r>
          </a:p>
          <a:p>
            <a:endParaRPr lang="tr-TR" sz="3200" b="1" dirty="0" smtClean="0"/>
          </a:p>
          <a:p>
            <a:r>
              <a:rPr lang="tr-TR" sz="3200" b="1" dirty="0" smtClean="0"/>
              <a:t> Ülkemizde termik santrallerden sonra elektrik ihtiyacımızın yüzde 25’ ini hidroelektrik santralleri karşılar. Hidroelektrik üretimi potansiyelimizin yaklaşık yarısı Fırat Havzası’ndadır</a:t>
            </a:r>
            <a:r>
              <a:rPr lang="tr-TR" dirty="0" smtClean="0"/>
              <a:t>.</a:t>
            </a:r>
            <a:endParaRPr lang="tr-TR" dirty="0"/>
          </a:p>
        </p:txBody>
      </p:sp>
      <p:sp>
        <p:nvSpPr>
          <p:cNvPr id="2" name="Başlık 1"/>
          <p:cNvSpPr>
            <a:spLocks noGrp="1"/>
          </p:cNvSpPr>
          <p:nvPr>
            <p:ph type="title"/>
          </p:nvPr>
        </p:nvSpPr>
        <p:spPr/>
        <p:txBody>
          <a:bodyPr>
            <a:noAutofit/>
          </a:bodyPr>
          <a:lstStyle/>
          <a:p>
            <a:r>
              <a:rPr lang="tr-TR" b="1" dirty="0" smtClean="0"/>
              <a:t>Hidroelektrik </a:t>
            </a:r>
            <a:r>
              <a:rPr lang="tr-TR" b="1" dirty="0"/>
              <a:t>S</a:t>
            </a:r>
            <a:r>
              <a:rPr lang="tr-TR" b="1" dirty="0" smtClean="0"/>
              <a:t>antral </a:t>
            </a:r>
            <a:r>
              <a:rPr lang="tr-TR" b="1" dirty="0"/>
              <a:t>B</a:t>
            </a:r>
            <a:r>
              <a:rPr lang="tr-TR" b="1" dirty="0" smtClean="0"/>
              <a:t>akımından Türkiye</a:t>
            </a:r>
            <a:endParaRPr lang="tr-TR" b="1" dirty="0"/>
          </a:p>
        </p:txBody>
      </p:sp>
    </p:spTree>
    <p:extLst>
      <p:ext uri="{BB962C8B-B14F-4D97-AF65-F5344CB8AC3E}">
        <p14:creationId xmlns:p14="http://schemas.microsoft.com/office/powerpoint/2010/main" val="1482728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84984"/>
            <a:ext cx="9144000" cy="357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332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98078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endParaRPr lang="tr-TR"/>
          </a:p>
        </p:txBody>
      </p:sp>
      <p:sp>
        <p:nvSpPr>
          <p:cNvPr id="3" name="Başlık 2"/>
          <p:cNvSpPr>
            <a:spLocks noGrp="1"/>
          </p:cNvSpPr>
          <p:nvPr>
            <p:ph type="title"/>
          </p:nvPr>
        </p:nvSpPr>
        <p:spPr/>
        <p:txBody>
          <a:bodyPr/>
          <a:lstStyle/>
          <a:p>
            <a:endParaRPr lang="tr-T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1400"/>
            <a:ext cx="914399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977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RUKEN\Desktop\HES\resim\r0xnwh.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1628800"/>
            <a:ext cx="9144000" cy="5229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Başlık 1"/>
          <p:cNvSpPr>
            <a:spLocks noGrp="1"/>
          </p:cNvSpPr>
          <p:nvPr>
            <p:ph type="title"/>
          </p:nvPr>
        </p:nvSpPr>
        <p:spPr>
          <a:xfrm>
            <a:off x="467544" y="476672"/>
            <a:ext cx="8147248" cy="1210146"/>
          </a:xfrm>
        </p:spPr>
        <p:txBody>
          <a:bodyPr>
            <a:noAutofit/>
          </a:bodyPr>
          <a:lstStyle/>
          <a:p>
            <a:r>
              <a:rPr lang="tr-TR" b="1" dirty="0" smtClean="0"/>
              <a:t>TÜRKİYE HİDROELEKTRİK SANTRALLERİ HARİTASI</a:t>
            </a:r>
            <a:endParaRPr lang="tr-TR" b="1" dirty="0"/>
          </a:p>
        </p:txBody>
      </p:sp>
    </p:spTree>
    <p:extLst>
      <p:ext uri="{BB962C8B-B14F-4D97-AF65-F5344CB8AC3E}">
        <p14:creationId xmlns:p14="http://schemas.microsoft.com/office/powerpoint/2010/main" val="7777927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8489" y="1"/>
            <a:ext cx="9178358" cy="6858000"/>
          </a:xfrm>
          <a:prstGeom prst="rect">
            <a:avLst/>
          </a:prstGeom>
          <a:noFill/>
          <a:ln w="9525">
            <a:noFill/>
            <a:miter lim="800000"/>
            <a:headEnd/>
            <a:tailEnd/>
          </a:ln>
        </p:spPr>
      </p:pic>
    </p:spTree>
    <p:extLst>
      <p:ext uri="{BB962C8B-B14F-4D97-AF65-F5344CB8AC3E}">
        <p14:creationId xmlns:p14="http://schemas.microsoft.com/office/powerpoint/2010/main" val="34170279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1745432"/>
            <a:ext cx="8712968" cy="5112568"/>
          </a:xfrm>
        </p:spPr>
        <p:txBody>
          <a:bodyPr>
            <a:noAutofit/>
          </a:bodyPr>
          <a:lstStyle/>
          <a:p>
            <a:pPr>
              <a:buFont typeface="Wingdings" pitchFamily="2" charset="2"/>
              <a:buChar char="v"/>
            </a:pPr>
            <a:r>
              <a:rPr lang="tr-TR" b="1" dirty="0" smtClean="0"/>
              <a:t> </a:t>
            </a:r>
            <a:r>
              <a:rPr lang="tr-TR" sz="2800" b="1" dirty="0" smtClean="0"/>
              <a:t>Ülkemiz</a:t>
            </a:r>
            <a:r>
              <a:rPr lang="tr-TR" sz="2800" b="1" dirty="0"/>
              <a:t>, ilk defa 1951’de özel sektörce yapılan </a:t>
            </a:r>
            <a:r>
              <a:rPr lang="tr-TR" sz="2800" b="1" dirty="0" smtClean="0"/>
              <a:t>Derme ve Murgul HES’leri </a:t>
            </a:r>
            <a:r>
              <a:rPr lang="tr-TR" sz="2800" b="1" dirty="0"/>
              <a:t>ile hidroelektrik enerji ile </a:t>
            </a:r>
            <a:r>
              <a:rPr lang="tr-TR" sz="2800" b="1" dirty="0" smtClean="0"/>
              <a:t>tanışmıştır</a:t>
            </a:r>
            <a:r>
              <a:rPr lang="tr-TR" sz="2800" b="1" dirty="0"/>
              <a:t>. İ</a:t>
            </a:r>
            <a:r>
              <a:rPr lang="tr-TR" sz="2800" b="1" dirty="0" smtClean="0"/>
              <a:t>lk </a:t>
            </a:r>
            <a:r>
              <a:rPr lang="tr-TR" sz="2800" b="1" dirty="0"/>
              <a:t>büyük </a:t>
            </a:r>
            <a:r>
              <a:rPr lang="tr-TR" sz="2800" b="1" dirty="0" smtClean="0"/>
              <a:t>HES ise 1956 yılında hizmete </a:t>
            </a:r>
            <a:r>
              <a:rPr lang="tr-TR" sz="2800" b="1" dirty="0"/>
              <a:t>alınan </a:t>
            </a:r>
            <a:r>
              <a:rPr lang="tr-TR" sz="2800" b="1" dirty="0" smtClean="0"/>
              <a:t>Seyhan I HES’idir.</a:t>
            </a:r>
          </a:p>
          <a:p>
            <a:pPr marL="0" indent="0">
              <a:buNone/>
            </a:pPr>
            <a:endParaRPr lang="tr-TR" sz="2800" b="1" dirty="0"/>
          </a:p>
          <a:p>
            <a:pPr>
              <a:buFont typeface="Wingdings" pitchFamily="2" charset="2"/>
              <a:buChar char="v"/>
            </a:pPr>
            <a:r>
              <a:rPr lang="tr-TR" sz="2800" b="1" dirty="0" smtClean="0"/>
              <a:t> Türkiye'de teknik olarak değerlendirilebilir hidroelektrik potansiyeli 140 GWh/yıl'dır. 2009 yılı sonu itibariyle işletmede bulunan 150 adet HES (hidroelektrik santrali) 14.417 MW'lık kurulu güce ve toplam potansiyelin yaklaşık %38'ine karşılık gelmektedir.</a:t>
            </a:r>
          </a:p>
          <a:p>
            <a:pPr marL="0" indent="0">
              <a:buNone/>
            </a:pPr>
            <a:r>
              <a:rPr lang="tr-TR" sz="2800" b="1" dirty="0" smtClean="0"/>
              <a:t> </a:t>
            </a:r>
          </a:p>
        </p:txBody>
      </p:sp>
      <p:sp>
        <p:nvSpPr>
          <p:cNvPr id="2" name="Başlık 1"/>
          <p:cNvSpPr>
            <a:spLocks noGrp="1"/>
          </p:cNvSpPr>
          <p:nvPr>
            <p:ph type="title"/>
          </p:nvPr>
        </p:nvSpPr>
        <p:spPr/>
        <p:txBody>
          <a:bodyPr>
            <a:noAutofit/>
          </a:bodyPr>
          <a:lstStyle/>
          <a:p>
            <a:r>
              <a:rPr lang="tr-TR" b="1" dirty="0" smtClean="0"/>
              <a:t>Türkiye’de Hidroelektrik Santral Kullanımı</a:t>
            </a:r>
            <a:endParaRPr lang="tr-TR" b="1" dirty="0"/>
          </a:p>
        </p:txBody>
      </p:sp>
    </p:spTree>
    <p:extLst>
      <p:ext uri="{BB962C8B-B14F-4D97-AF65-F5344CB8AC3E}">
        <p14:creationId xmlns:p14="http://schemas.microsoft.com/office/powerpoint/2010/main" val="24420350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323528" y="1064493"/>
            <a:ext cx="8424935" cy="5604867"/>
          </a:xfrm>
        </p:spPr>
        <p:txBody>
          <a:bodyPr>
            <a:normAutofit/>
          </a:bodyPr>
          <a:lstStyle/>
          <a:p>
            <a:r>
              <a:rPr lang="tr-TR" sz="3600" b="1" dirty="0"/>
              <a:t>2009 yılında elektrik üretimimizin %18,5'i hidroelektrik santrallerden temin edilmiştir. Son yıllarda yaşanan kuraklıklar hidroelektrik santrallerinden beklenen katkının sağlanamamasına neden olmaktadır. Ancak hidroelektrik üretimi </a:t>
            </a:r>
            <a:r>
              <a:rPr lang="tr-TR" sz="3600" b="1" dirty="0" smtClean="0"/>
              <a:t>2012 </a:t>
            </a:r>
            <a:r>
              <a:rPr lang="tr-TR" sz="3600" b="1" dirty="0"/>
              <a:t>yılında 2008 yılına göre %7,8 oranında artarak 35.870 MW olarak gerçekleşmiştir.</a:t>
            </a:r>
          </a:p>
          <a:p>
            <a:endParaRPr lang="tr-TR" sz="3200" b="1" dirty="0"/>
          </a:p>
        </p:txBody>
      </p:sp>
    </p:spTree>
    <p:extLst>
      <p:ext uri="{BB962C8B-B14F-4D97-AF65-F5344CB8AC3E}">
        <p14:creationId xmlns:p14="http://schemas.microsoft.com/office/powerpoint/2010/main" val="22500764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332656"/>
            <a:ext cx="8157592" cy="6525344"/>
          </a:xfrm>
        </p:spPr>
        <p:txBody>
          <a:bodyPr>
            <a:normAutofit/>
          </a:bodyPr>
          <a:lstStyle/>
          <a:p>
            <a:r>
              <a:rPr lang="tr-TR" sz="2800" b="1" dirty="0" smtClean="0">
                <a:solidFill>
                  <a:schemeClr val="tx2">
                    <a:lumMod val="75000"/>
                  </a:schemeClr>
                </a:solidFill>
              </a:rPr>
              <a:t>Teknik ve ekonomik olarak değerlendirilebilecek tüm hidroelektrik potansiyelin 2023 yılına kadar elektrik enerjisi üretiminde kullanılması hedeflenmektedir</a:t>
            </a:r>
            <a:r>
              <a:rPr lang="tr-TR" dirty="0" smtClean="0">
                <a:solidFill>
                  <a:schemeClr val="tx2">
                    <a:lumMod val="75000"/>
                  </a:schemeClr>
                </a:solidFill>
              </a:rPr>
              <a:t>.</a:t>
            </a:r>
          </a:p>
          <a:p>
            <a:endParaRPr lang="tr-TR" dirty="0" smtClean="0"/>
          </a:p>
        </p:txBody>
      </p:sp>
      <p:pic>
        <p:nvPicPr>
          <p:cNvPr id="10242" name="Picture 2" descr="C:\Users\RUKEN\Desktop\HES\resim\baraj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445879"/>
            <a:ext cx="8928992" cy="429548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641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endParaRPr lang="tr-TR" dirty="0"/>
          </a:p>
        </p:txBody>
      </p:sp>
      <p:sp>
        <p:nvSpPr>
          <p:cNvPr id="3" name="Başlık 2"/>
          <p:cNvSpPr>
            <a:spLocks noGrp="1"/>
          </p:cNvSpPr>
          <p:nvPr>
            <p:ph type="title"/>
          </p:nvPr>
        </p:nvSpPr>
        <p:spPr/>
        <p:txBody>
          <a:bodyPr/>
          <a:lstStyle/>
          <a:p>
            <a:endParaRPr lang="tr-TR" dirty="0"/>
          </a:p>
        </p:txBody>
      </p:sp>
      <p:pic>
        <p:nvPicPr>
          <p:cNvPr id="1027" name="Picture 3" descr="C:\Users\RUKEN\Desktop\xx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8928992" cy="66247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32263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8"/>
            <a:ext cx="8712968" cy="6408712"/>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686244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435280" cy="6336704"/>
          </a:xfrm>
        </p:spPr>
        <p:txBody>
          <a:bodyPr>
            <a:normAutofit lnSpcReduction="10000"/>
          </a:bodyPr>
          <a:lstStyle/>
          <a:p>
            <a:r>
              <a:rPr lang="tr-TR" sz="2600" b="1" dirty="0" smtClean="0">
                <a:solidFill>
                  <a:schemeClr val="tx2">
                    <a:lumMod val="50000"/>
                  </a:schemeClr>
                </a:solidFill>
              </a:rPr>
              <a:t>Ayrıca ülkemizin hidroelektrik enerji potansiyelinin yüzde 65'i değerlendirilmeyi bekliyor. Bu yöntemle, bu tesislerde elde edilen enerji yenilenebilir ve temiz bir enerjidir. Bu yüzden yenilenebilir enerji kaynakları arasında en revaçta olan enerji kaynağıdır</a:t>
            </a:r>
            <a:r>
              <a:rPr lang="tr-TR" sz="2600" dirty="0" smtClean="0"/>
              <a:t>. </a:t>
            </a:r>
          </a:p>
          <a:p>
            <a:endParaRPr lang="tr-TR" sz="2600" dirty="0" smtClean="0"/>
          </a:p>
          <a:p>
            <a:endParaRPr lang="tr-TR" sz="2600" dirty="0"/>
          </a:p>
          <a:p>
            <a:endParaRPr lang="tr-TR" sz="2600" dirty="0" smtClean="0"/>
          </a:p>
          <a:p>
            <a:endParaRPr lang="tr-TR" sz="2600" dirty="0" smtClean="0"/>
          </a:p>
          <a:p>
            <a:endParaRPr lang="tr-TR" sz="2600" dirty="0"/>
          </a:p>
          <a:p>
            <a:endParaRPr lang="tr-TR" sz="2600" dirty="0" smtClean="0"/>
          </a:p>
          <a:p>
            <a:r>
              <a:rPr lang="tr-TR" sz="2800" b="1" dirty="0" smtClean="0">
                <a:solidFill>
                  <a:schemeClr val="tx2">
                    <a:lumMod val="50000"/>
                  </a:schemeClr>
                </a:solidFill>
              </a:rPr>
              <a:t>Türkiye'de DSİ tarafından yapılan ve işletmede olan 503 adet baraj olup, bunların işletmedeki 203 adeti büyük çaplı baraj, diğerleri ise küçük çaplı gölet şeklindedir.</a:t>
            </a:r>
          </a:p>
          <a:p>
            <a:endParaRPr lang="tr-TR" dirty="0"/>
          </a:p>
        </p:txBody>
      </p:sp>
      <p:pic>
        <p:nvPicPr>
          <p:cNvPr id="16386" name="Picture 2" descr="C:\Users\RUKEN\Desktop\HES\resim\HES-nedi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348880"/>
            <a:ext cx="8424936" cy="23042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573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772816"/>
            <a:ext cx="8640960" cy="4925144"/>
          </a:xfrm>
        </p:spPr>
        <p:txBody>
          <a:bodyPr>
            <a:normAutofit lnSpcReduction="10000"/>
          </a:bodyPr>
          <a:lstStyle/>
          <a:p>
            <a:r>
              <a:rPr lang="tr-TR" sz="3200" b="1" dirty="0" smtClean="0"/>
              <a:t>Atatürk Barajı Hidroelektrik santrali, 2405 MW</a:t>
            </a:r>
          </a:p>
          <a:p>
            <a:r>
              <a:rPr lang="tr-TR" sz="3200" b="1" dirty="0" err="1" smtClean="0"/>
              <a:t>Karakaya</a:t>
            </a:r>
            <a:r>
              <a:rPr lang="tr-TR" sz="3200" b="1" dirty="0" smtClean="0"/>
              <a:t> Barajı Hidroelektrik santrali, 1800 MW,</a:t>
            </a:r>
          </a:p>
          <a:p>
            <a:r>
              <a:rPr lang="tr-TR" sz="3200" b="1" dirty="0" smtClean="0"/>
              <a:t>Keban barajı Hidroelektrik santrali,1330MW</a:t>
            </a:r>
          </a:p>
          <a:p>
            <a:r>
              <a:rPr lang="tr-TR" sz="3200" b="1" dirty="0" err="1" smtClean="0"/>
              <a:t>Deriner</a:t>
            </a:r>
            <a:r>
              <a:rPr lang="tr-TR" sz="3200" b="1" dirty="0" smtClean="0"/>
              <a:t> barajı Hidroelektrik santrali 670 MW</a:t>
            </a:r>
          </a:p>
          <a:p>
            <a:r>
              <a:rPr lang="tr-TR" sz="3200" b="1" dirty="0" smtClean="0"/>
              <a:t>Özlüce Barajı Hidroelektrik santrali, 200 MW,</a:t>
            </a:r>
          </a:p>
          <a:p>
            <a:r>
              <a:rPr lang="tr-TR" sz="3200" b="1" dirty="0" smtClean="0"/>
              <a:t>Gökçekaya Barajı Hidroelektrik santrali, 278 MW,</a:t>
            </a:r>
          </a:p>
          <a:p>
            <a:r>
              <a:rPr lang="tr-TR" sz="3200" b="1" dirty="0" smtClean="0"/>
              <a:t>Obruk Barajı Hidroelektrik santrali, 203 MW,</a:t>
            </a:r>
          </a:p>
          <a:p>
            <a:endParaRPr lang="tr-TR" sz="2800" b="1" dirty="0"/>
          </a:p>
        </p:txBody>
      </p:sp>
      <p:sp>
        <p:nvSpPr>
          <p:cNvPr id="2" name="Başlık 1"/>
          <p:cNvSpPr>
            <a:spLocks noGrp="1"/>
          </p:cNvSpPr>
          <p:nvPr>
            <p:ph type="title"/>
          </p:nvPr>
        </p:nvSpPr>
        <p:spPr/>
        <p:txBody>
          <a:bodyPr>
            <a:noAutofit/>
          </a:bodyPr>
          <a:lstStyle/>
          <a:p>
            <a:r>
              <a:rPr lang="tr-TR" b="1" dirty="0" smtClean="0"/>
              <a:t>Türkiye'deki Önemli Hidroelektrik Santraller</a:t>
            </a:r>
            <a:endParaRPr lang="tr-TR" b="1" dirty="0"/>
          </a:p>
        </p:txBody>
      </p:sp>
    </p:spTree>
    <p:extLst>
      <p:ext uri="{BB962C8B-B14F-4D97-AF65-F5344CB8AC3E}">
        <p14:creationId xmlns:p14="http://schemas.microsoft.com/office/powerpoint/2010/main" val="12131587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404664"/>
            <a:ext cx="8712968" cy="6192688"/>
          </a:xfrm>
        </p:spPr>
        <p:txBody>
          <a:bodyPr>
            <a:normAutofit/>
          </a:bodyPr>
          <a:lstStyle/>
          <a:p>
            <a:r>
              <a:rPr lang="tr-TR" sz="2800" b="1" dirty="0" smtClean="0"/>
              <a:t>Tek başına elektrik enerjisinin </a:t>
            </a:r>
            <a:r>
              <a:rPr lang="tr-TR" sz="3200" b="1" dirty="0" smtClean="0"/>
              <a:t>%</a:t>
            </a:r>
            <a:r>
              <a:rPr lang="tr-TR" sz="2800" b="1" dirty="0" smtClean="0"/>
              <a:t> 7 sini karşılayan dünyanın sayılı, Türkiye’nin de en büyük barajı konumundaki Atatürk Barajı Hidroelektrik Santrali’nde (HES) 20 yılda 145 milyar kilovat saat elektrik enerjisi üretildiği bildirildi.</a:t>
            </a:r>
            <a:endParaRPr lang="tr-TR" sz="2800" b="1" dirty="0"/>
          </a:p>
        </p:txBody>
      </p:sp>
      <p:pic>
        <p:nvPicPr>
          <p:cNvPr id="4" name="Resim 3" descr="ataturk baraji 21urfa Türkiyedeki enerjinin lokomotifi"/>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636912"/>
            <a:ext cx="8496944" cy="403244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348233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Türkiye'nin en büyük barajı hangisidi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1520" y="260648"/>
            <a:ext cx="8640960" cy="64087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207812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1700808"/>
            <a:ext cx="8820980" cy="5040560"/>
          </a:xfrm>
        </p:spPr>
        <p:txBody>
          <a:bodyPr/>
          <a:lstStyle/>
          <a:p>
            <a:r>
              <a:rPr lang="tr-TR" b="1" dirty="0" smtClean="0"/>
              <a:t>Elazığ </a:t>
            </a:r>
            <a:r>
              <a:rPr lang="tr-TR" b="1" dirty="0"/>
              <a:t>K</a:t>
            </a:r>
            <a:r>
              <a:rPr lang="tr-TR" b="1" dirty="0" smtClean="0"/>
              <a:t>eban ilçesinde </a:t>
            </a:r>
            <a:r>
              <a:rPr lang="tr-TR" b="1" dirty="0"/>
              <a:t>F</a:t>
            </a:r>
            <a:r>
              <a:rPr lang="tr-TR" b="1" dirty="0" smtClean="0"/>
              <a:t>ırat Nehri üzerinde 1965 yılında kurulmuştur. Türkiye’nin ikinci büyük baraj gölüdür. </a:t>
            </a:r>
            <a:r>
              <a:rPr lang="tr-TR" b="1" dirty="0"/>
              <a:t>B</a:t>
            </a:r>
            <a:r>
              <a:rPr lang="tr-TR" b="1" dirty="0" smtClean="0"/>
              <a:t>arajın toplam gücü 1330 megawatt yıllık üretim  6 milyar  kwh'dir.</a:t>
            </a:r>
          </a:p>
          <a:p>
            <a:endParaRPr lang="tr-TR" dirty="0"/>
          </a:p>
        </p:txBody>
      </p:sp>
      <p:sp>
        <p:nvSpPr>
          <p:cNvPr id="2" name="Başlık 1"/>
          <p:cNvSpPr>
            <a:spLocks noGrp="1"/>
          </p:cNvSpPr>
          <p:nvPr>
            <p:ph type="title"/>
          </p:nvPr>
        </p:nvSpPr>
        <p:spPr>
          <a:xfrm>
            <a:off x="518864" y="476672"/>
            <a:ext cx="8229600" cy="1080120"/>
          </a:xfrm>
        </p:spPr>
        <p:txBody>
          <a:bodyPr>
            <a:normAutofit fontScale="90000"/>
          </a:bodyPr>
          <a:lstStyle/>
          <a:p>
            <a:r>
              <a:rPr lang="tr-TR" dirty="0" smtClean="0"/>
              <a:t/>
            </a:r>
            <a:br>
              <a:rPr lang="tr-TR" dirty="0" smtClean="0"/>
            </a:br>
            <a:r>
              <a:rPr lang="tr-TR" sz="4900" b="1" dirty="0" smtClean="0"/>
              <a:t>Elazığ Keban Barajı Hidroelektrik Santrali</a:t>
            </a:r>
            <a:r>
              <a:rPr lang="tr-TR" dirty="0" smtClean="0"/>
              <a:t/>
            </a:r>
            <a:br>
              <a:rPr lang="tr-TR" dirty="0" smtClean="0"/>
            </a:br>
            <a:endParaRPr lang="tr-TR"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924944"/>
            <a:ext cx="8280920" cy="36004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6792362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872067" y="2060848"/>
            <a:ext cx="7408333" cy="4065315"/>
          </a:xfrm>
        </p:spPr>
        <p:txBody>
          <a:bodyPr>
            <a:normAutofit/>
          </a:bodyPr>
          <a:lstStyle/>
          <a:p>
            <a:r>
              <a:rPr lang="tr-TR" sz="2800" dirty="0" err="1" smtClean="0"/>
              <a:t>Artvinde</a:t>
            </a:r>
            <a:r>
              <a:rPr lang="tr-TR" sz="2800" dirty="0" smtClean="0"/>
              <a:t> </a:t>
            </a:r>
            <a:r>
              <a:rPr lang="tr-TR" sz="2800" dirty="0" err="1" smtClean="0"/>
              <a:t>çoruh</a:t>
            </a:r>
            <a:r>
              <a:rPr lang="tr-TR" sz="2800" dirty="0" smtClean="0"/>
              <a:t> nehri üzerine kurulan  ve 12 Aralık 2012 açılan bu baraj Türkiye’de inşa edilmiş en büyük beton barajıdır. Beton kemer gövde dolgu tipi olan barajın gövde hacmi 3.500.000 m</a:t>
            </a:r>
            <a:r>
              <a:rPr lang="tr-TR" sz="2800" baseline="30000" dirty="0" smtClean="0"/>
              <a:t>3</a:t>
            </a:r>
            <a:r>
              <a:rPr lang="tr-TR" sz="2800" dirty="0" smtClean="0"/>
              <a:t>, akarsu yatağından yüksekliği 253,00 m  olup göl hacmi de 1969,00m</a:t>
            </a:r>
            <a:r>
              <a:rPr lang="tr-TR" sz="2800" baseline="30000" dirty="0" smtClean="0"/>
              <a:t>3</a:t>
            </a:r>
            <a:r>
              <a:rPr lang="tr-TR" sz="2800" dirty="0" smtClean="0"/>
              <a:t> Baraj 670 </a:t>
            </a:r>
            <a:r>
              <a:rPr lang="tr-TR" sz="2800" dirty="0" err="1" smtClean="0"/>
              <a:t>MW'lık</a:t>
            </a:r>
            <a:r>
              <a:rPr lang="tr-TR" sz="2800" dirty="0" smtClean="0"/>
              <a:t> güçle yılda 2.118 </a:t>
            </a:r>
            <a:r>
              <a:rPr lang="tr-TR" sz="2800" dirty="0" err="1" smtClean="0"/>
              <a:t>GWh'lık</a:t>
            </a:r>
            <a:r>
              <a:rPr lang="tr-TR" sz="2800" dirty="0" smtClean="0"/>
              <a:t> enerji üretecektir.</a:t>
            </a:r>
            <a:endParaRPr lang="tr-TR" sz="2800" dirty="0"/>
          </a:p>
        </p:txBody>
      </p:sp>
      <p:sp>
        <p:nvSpPr>
          <p:cNvPr id="3" name="2 Başlık"/>
          <p:cNvSpPr>
            <a:spLocks noGrp="1"/>
          </p:cNvSpPr>
          <p:nvPr>
            <p:ph type="title"/>
          </p:nvPr>
        </p:nvSpPr>
        <p:spPr>
          <a:xfrm>
            <a:off x="457200" y="338328"/>
            <a:ext cx="8229600" cy="858424"/>
          </a:xfrm>
        </p:spPr>
        <p:txBody>
          <a:bodyPr>
            <a:normAutofit fontScale="90000"/>
          </a:bodyPr>
          <a:lstStyle/>
          <a:p>
            <a:r>
              <a:rPr lang="tr-TR" dirty="0" smtClean="0"/>
              <a:t>DERİNER BARAJI VE HİDROELEKTRİK SANTRALİ</a:t>
            </a:r>
            <a:endParaRPr lang="tr-TR"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5.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idx="1"/>
          </p:nvPr>
        </p:nvSpPr>
        <p:spPr>
          <a:xfrm>
            <a:off x="457200" y="3429000"/>
            <a:ext cx="8229600" cy="2697163"/>
          </a:xfrm>
        </p:spPr>
        <p:txBody>
          <a:bodyPr/>
          <a:lstStyle/>
          <a:p>
            <a:pPr marL="0" indent="0">
              <a:buNone/>
            </a:pPr>
            <a:endParaRPr lang="tr-TR" dirty="0"/>
          </a:p>
        </p:txBody>
      </p:sp>
      <p:sp>
        <p:nvSpPr>
          <p:cNvPr id="2" name="Başlık 1"/>
          <p:cNvSpPr>
            <a:spLocks noGrp="1"/>
          </p:cNvSpPr>
          <p:nvPr>
            <p:ph type="title"/>
          </p:nvPr>
        </p:nvSpPr>
        <p:spPr/>
        <p:txBody>
          <a:bodyPr>
            <a:normAutofit/>
          </a:bodyPr>
          <a:lstStyle/>
          <a:p>
            <a:r>
              <a:rPr lang="tr-TR" b="1" dirty="0" smtClean="0"/>
              <a:t>KARAMAN-ERMENEK BARAJI</a:t>
            </a:r>
            <a:endParaRPr lang="tr-TR" b="1" dirty="0"/>
          </a:p>
        </p:txBody>
      </p:sp>
      <p:sp>
        <p:nvSpPr>
          <p:cNvPr id="4" name="Dikdörtgen 3"/>
          <p:cNvSpPr/>
          <p:nvPr/>
        </p:nvSpPr>
        <p:spPr>
          <a:xfrm>
            <a:off x="467544" y="1556792"/>
            <a:ext cx="8136904" cy="954107"/>
          </a:xfrm>
          <a:prstGeom prst="rect">
            <a:avLst/>
          </a:prstGeom>
        </p:spPr>
        <p:txBody>
          <a:bodyPr wrap="square">
            <a:spAutoFit/>
          </a:bodyPr>
          <a:lstStyle/>
          <a:p>
            <a:r>
              <a:rPr lang="tr-TR" sz="2800" b="1" dirty="0">
                <a:solidFill>
                  <a:srgbClr val="4584D3">
                    <a:lumMod val="50000"/>
                  </a:srgbClr>
                </a:solidFill>
              </a:rPr>
              <a:t>Türkiye'nin ikinci, Dünya’nın altıncı yüksek barajı ve dördüncü büyük baraj gölü olma özelliğini taşıyor</a:t>
            </a:r>
            <a:r>
              <a:rPr lang="tr-TR" sz="1400" dirty="0">
                <a:solidFill>
                  <a:prstClr val="black"/>
                </a:solidFill>
              </a:rPr>
              <a:t>.</a:t>
            </a:r>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3" y="2643289"/>
            <a:ext cx="8784975" cy="40980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51120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872067" y="2348880"/>
            <a:ext cx="7408333" cy="3777283"/>
          </a:xfrm>
        </p:spPr>
        <p:txBody>
          <a:bodyPr>
            <a:normAutofit lnSpcReduction="10000"/>
          </a:bodyPr>
          <a:lstStyle/>
          <a:p>
            <a:r>
              <a:rPr lang="tr-TR" sz="3600" b="1" dirty="0" smtClean="0"/>
              <a:t>Ülkemizin  hidroelektrik potansiyelinin dünyadaki yerine gelince; Türkiye Avrupa’da Norveç’ten sonra en fazla yıllık hidroelektrik enerjisi üretim potansiyeline sahip ikinci ülke sıfatını taşımaktadır.</a:t>
            </a:r>
            <a:r>
              <a:rPr lang="tr-TR" sz="3600" dirty="0" smtClean="0"/>
              <a:t> </a:t>
            </a:r>
          </a:p>
          <a:p>
            <a:endParaRPr lang="tr-TR" dirty="0"/>
          </a:p>
        </p:txBody>
      </p:sp>
      <p:sp>
        <p:nvSpPr>
          <p:cNvPr id="3" name="2 Başlık"/>
          <p:cNvSpPr>
            <a:spLocks noGrp="1"/>
          </p:cNvSpPr>
          <p:nvPr>
            <p:ph type="title"/>
          </p:nvPr>
        </p:nvSpPr>
        <p:spPr/>
        <p:txBody>
          <a:bodyPr>
            <a:normAutofit fontScale="90000"/>
          </a:bodyPr>
          <a:lstStyle/>
          <a:p>
            <a:r>
              <a:rPr lang="tr-TR" dirty="0" smtClean="0">
                <a:solidFill>
                  <a:srgbClr val="A50021"/>
                </a:solidFill>
              </a:rPr>
              <a:t>Türkiye’deki Hidroelektrik Potansiyelinin Dünya’daki Yeri</a:t>
            </a:r>
            <a:endParaRPr lang="tr-TR"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idx="1"/>
          </p:nvPr>
        </p:nvSpPr>
        <p:spPr>
          <a:xfrm>
            <a:off x="179512" y="1844824"/>
            <a:ext cx="8568951" cy="4281339"/>
          </a:xfrm>
        </p:spPr>
        <p:txBody>
          <a:bodyPr/>
          <a:lstStyle/>
          <a:p>
            <a:r>
              <a:rPr lang="tr-TR" sz="3200" b="1" dirty="0" smtClean="0"/>
              <a:t>Halen işletmede olan hidroelektrik santrallerin kapasite sıralamasında ise GAP kapsamındaki Atatürk, </a:t>
            </a:r>
            <a:r>
              <a:rPr lang="tr-TR" sz="3200" b="1" dirty="0" err="1" smtClean="0"/>
              <a:t>Karakaya</a:t>
            </a:r>
            <a:r>
              <a:rPr lang="tr-TR" sz="3200" b="1" dirty="0" smtClean="0"/>
              <a:t> Hidroelektrik santralleri dünyada sırasıyla 23. ve 28. sırada, Avrupa’da ise Bağımsız Devletler Topluluğunda yer alan hidroelektrik santralleri takiben yine sırasıyla 8. ve 11.sırada yer almaktadır.</a:t>
            </a:r>
            <a:r>
              <a:rPr lang="tr-TR" sz="3200" dirty="0" smtClean="0"/>
              <a:t> </a:t>
            </a:r>
          </a:p>
          <a:p>
            <a:endParaRPr lang="tr-T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548680"/>
            <a:ext cx="8229600" cy="5577483"/>
          </a:xfrm>
        </p:spPr>
        <p:txBody>
          <a:bodyPr>
            <a:normAutofit/>
          </a:bodyPr>
          <a:lstStyle/>
          <a:p>
            <a:r>
              <a:rPr lang="tr-TR" sz="2800" b="1" dirty="0" smtClean="0"/>
              <a:t>Günün belirli saatlerindeki büyük elektrik ihtiyacını karşılamak için, değişik düzene sahip hidroelektrik santraller mevcuttur. Enerjiye talep çok olduğu zaman su üst seviyeden alt seviyeye düşürülerek enerji kazanılır. </a:t>
            </a:r>
          </a:p>
          <a:p>
            <a:pPr marL="0" indent="0">
              <a:buNone/>
            </a:pPr>
            <a:endParaRPr lang="tr-TR" sz="2800" dirty="0"/>
          </a:p>
        </p:txBody>
      </p:sp>
      <p:pic>
        <p:nvPicPr>
          <p:cNvPr id="6146" name="Picture 2" descr="C:\Users\RUKEN\Desktop\HES\resim\santra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924944"/>
            <a:ext cx="7920880" cy="36895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12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700808"/>
            <a:ext cx="8568952" cy="4896544"/>
          </a:xfrm>
        </p:spPr>
        <p:txBody>
          <a:bodyPr>
            <a:noAutofit/>
          </a:bodyPr>
          <a:lstStyle/>
          <a:p>
            <a:r>
              <a:rPr lang="pt-BR" sz="3600" b="1" dirty="0"/>
              <a:t>HES' </a:t>
            </a:r>
            <a:r>
              <a:rPr lang="pt-BR" sz="3600" b="1" dirty="0" smtClean="0"/>
              <a:t>ler</a:t>
            </a:r>
            <a:r>
              <a:rPr lang="tr-TR" sz="3600" b="1" dirty="0" smtClean="0"/>
              <a:t> ne kadar zararsız gibi görünseler de </a:t>
            </a:r>
            <a:r>
              <a:rPr lang="pt-BR" sz="3600" b="1" dirty="0" smtClean="0"/>
              <a:t> doğa</a:t>
            </a:r>
            <a:r>
              <a:rPr lang="tr-TR" sz="3600" b="1" dirty="0" smtClean="0"/>
              <a:t>l hayata </a:t>
            </a:r>
            <a:r>
              <a:rPr lang="pt-BR" sz="3600" b="1" dirty="0" smtClean="0"/>
              <a:t>zarar </a:t>
            </a:r>
            <a:r>
              <a:rPr lang="pt-BR" sz="3600" b="1" dirty="0"/>
              <a:t>vermektedir. </a:t>
            </a:r>
            <a:endParaRPr lang="tr-TR" sz="3600" b="1" dirty="0" smtClean="0"/>
          </a:p>
          <a:p>
            <a:endParaRPr lang="tr-TR" sz="3600" b="1" dirty="0" smtClean="0"/>
          </a:p>
          <a:p>
            <a:r>
              <a:rPr lang="tr-TR" sz="3600" b="1" dirty="0"/>
              <a:t>Enerji tasarrufunu </a:t>
            </a:r>
            <a:r>
              <a:rPr lang="tr-TR" sz="3600" b="1" dirty="0" smtClean="0"/>
              <a:t>aşılayabilirsek, doğayı bu denli katletmemize gerek </a:t>
            </a:r>
            <a:r>
              <a:rPr lang="tr-TR" sz="3600" b="1" dirty="0"/>
              <a:t>kalmaz</a:t>
            </a:r>
            <a:r>
              <a:rPr lang="tr-TR" sz="3600" b="1" dirty="0" smtClean="0"/>
              <a:t>.</a:t>
            </a:r>
          </a:p>
          <a:p>
            <a:endParaRPr lang="tr-TR" sz="3600" b="1" dirty="0" smtClean="0"/>
          </a:p>
          <a:p>
            <a:r>
              <a:rPr lang="tr-TR" sz="3600" b="1" dirty="0"/>
              <a:t>Doğamıza sahip </a:t>
            </a:r>
            <a:r>
              <a:rPr lang="tr-TR" sz="3600" b="1" dirty="0" smtClean="0"/>
              <a:t>çıkalım</a:t>
            </a:r>
            <a:r>
              <a:rPr lang="tr-TR" sz="3600" b="1" dirty="0"/>
              <a:t>. Hayatımızı </a:t>
            </a:r>
            <a:r>
              <a:rPr lang="tr-TR" sz="3600" b="1" dirty="0" smtClean="0"/>
              <a:t>HES‘lere </a:t>
            </a:r>
            <a:r>
              <a:rPr lang="tr-TR" sz="3600" b="1" dirty="0"/>
              <a:t>kurban </a:t>
            </a:r>
            <a:r>
              <a:rPr lang="tr-TR" sz="3600" b="1" dirty="0" smtClean="0"/>
              <a:t>etmeyelim !</a:t>
            </a:r>
          </a:p>
        </p:txBody>
      </p:sp>
      <p:sp>
        <p:nvSpPr>
          <p:cNvPr id="2" name="Başlık 1"/>
          <p:cNvSpPr>
            <a:spLocks noGrp="1"/>
          </p:cNvSpPr>
          <p:nvPr>
            <p:ph type="title"/>
          </p:nvPr>
        </p:nvSpPr>
        <p:spPr/>
        <p:txBody>
          <a:bodyPr>
            <a:normAutofit/>
          </a:bodyPr>
          <a:lstStyle/>
          <a:p>
            <a:r>
              <a:rPr lang="tr-TR" sz="6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SONUÇ OLARAK;</a:t>
            </a:r>
            <a:endParaRPr lang="tr-TR" sz="6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31628556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İçerik Yer Tutucusu 1"/>
          <p:cNvSpPr>
            <a:spLocks noGrp="1"/>
          </p:cNvSpPr>
          <p:nvPr>
            <p:ph idx="1"/>
          </p:nvPr>
        </p:nvSpPr>
        <p:spPr>
          <a:xfrm>
            <a:off x="467544" y="1196752"/>
            <a:ext cx="8352928" cy="1368152"/>
          </a:xfrm>
        </p:spPr>
        <p:txBody>
          <a:bodyPr>
            <a:noAutofit/>
          </a:bodyPr>
          <a:lstStyle/>
          <a:p>
            <a:pPr marL="0" indent="0" algn="ctr">
              <a:buNone/>
            </a:pPr>
            <a:r>
              <a:rPr lang="tr-TR" sz="4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a:t>
            </a:r>
            <a:r>
              <a:rPr lang="tr-TR" sz="4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eşekkürler…</a:t>
            </a:r>
            <a:endParaRPr lang="tr-TR" sz="4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787185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1124744"/>
            <a:ext cx="8568952" cy="5400600"/>
          </a:xfrm>
        </p:spPr>
        <p:txBody>
          <a:bodyPr>
            <a:noAutofit/>
          </a:bodyPr>
          <a:lstStyle/>
          <a:p>
            <a:pPr>
              <a:buFont typeface="Wingdings" pitchFamily="2" charset="2"/>
              <a:buChar char="v"/>
            </a:pPr>
            <a:r>
              <a:rPr lang="tr-TR" sz="3200" b="1" dirty="0" smtClean="0"/>
              <a:t>Enerjiye talep az olduğu zaman ise, fazla olan enerji ile pompa çalıştırılarak su alt seviyeden üste yükseltilir.</a:t>
            </a:r>
          </a:p>
          <a:p>
            <a:endParaRPr lang="tr-TR" sz="3200" b="1" dirty="0" smtClean="0"/>
          </a:p>
          <a:p>
            <a:r>
              <a:rPr lang="tr-TR" sz="3200" b="1" dirty="0" smtClean="0"/>
              <a:t> Gel-git (med-cezir) olayının fazla olduğu yerlerde bu durumdan faydalanılır. Böyle ilk santral, Fransa’da </a:t>
            </a:r>
            <a:r>
              <a:rPr lang="tr-TR" sz="3200" b="1" dirty="0" err="1" smtClean="0"/>
              <a:t>Rance</a:t>
            </a:r>
            <a:r>
              <a:rPr lang="tr-TR" sz="3200" b="1" dirty="0" smtClean="0"/>
              <a:t> Nehri’nde 1966’da 240 MW güçle kurulmuş olup, 24 türbine sahiptir.</a:t>
            </a:r>
            <a:endParaRPr lang="tr-TR" sz="3200" b="1" dirty="0"/>
          </a:p>
        </p:txBody>
      </p:sp>
    </p:spTree>
    <p:extLst>
      <p:ext uri="{BB962C8B-B14F-4D97-AF65-F5344CB8AC3E}">
        <p14:creationId xmlns:p14="http://schemas.microsoft.com/office/powerpoint/2010/main" val="3532772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2204864"/>
            <a:ext cx="8229600" cy="4137323"/>
          </a:xfrm>
        </p:spPr>
        <p:txBody>
          <a:bodyPr>
            <a:normAutofit/>
          </a:bodyPr>
          <a:lstStyle/>
          <a:p>
            <a:pPr marL="0" indent="0" algn="ctr">
              <a:buNone/>
            </a:pPr>
            <a:r>
              <a:rPr lang="tr-TR" sz="6600" b="1" dirty="0" smtClean="0"/>
              <a:t>Hidroelektrik Santral         Çeşitleri</a:t>
            </a:r>
            <a:endParaRPr lang="tr-TR" sz="6600" b="1" dirty="0"/>
          </a:p>
        </p:txBody>
      </p:sp>
    </p:spTree>
    <p:extLst>
      <p:ext uri="{BB962C8B-B14F-4D97-AF65-F5344CB8AC3E}">
        <p14:creationId xmlns:p14="http://schemas.microsoft.com/office/powerpoint/2010/main" val="18807965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26.xml.rels><?xml version="1.0" encoding="UTF-8" standalone="yes"?>
<Relationships xmlns="http://schemas.openxmlformats.org/package/2006/relationships"><Relationship Id="rId1" Type="http://schemas.openxmlformats.org/officeDocument/2006/relationships/image" Target="../media/image1.jpeg"/></Relationships>
</file>

<file path=ppt/theme/_rels/theme27.xml.rels><?xml version="1.0" encoding="UTF-8" standalone="yes"?>
<Relationships xmlns="http://schemas.openxmlformats.org/package/2006/relationships"><Relationship Id="rId1" Type="http://schemas.openxmlformats.org/officeDocument/2006/relationships/image" Target="../media/image1.jpeg"/></Relationships>
</file>

<file path=ppt/theme/_rels/theme28.xml.rels><?xml version="1.0" encoding="UTF-8" standalone="yes"?>
<Relationships xmlns="http://schemas.openxmlformats.org/package/2006/relationships"><Relationship Id="rId1" Type="http://schemas.openxmlformats.org/officeDocument/2006/relationships/image" Target="../media/image1.jpeg"/></Relationships>
</file>

<file path=ppt/theme/_rels/theme29.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30.xml.rels><?xml version="1.0" encoding="UTF-8" standalone="yes"?>
<Relationships xmlns="http://schemas.openxmlformats.org/package/2006/relationships"><Relationship Id="rId1" Type="http://schemas.openxmlformats.org/officeDocument/2006/relationships/image" Target="../media/image1.jpeg"/></Relationships>
</file>

<file path=ppt/theme/_rels/theme31.xml.rels><?xml version="1.0" encoding="UTF-8" standalone="yes"?>
<Relationships xmlns="http://schemas.openxmlformats.org/package/2006/relationships"><Relationship Id="rId1" Type="http://schemas.openxmlformats.org/officeDocument/2006/relationships/image" Target="../media/image1.jpeg"/></Relationships>
</file>

<file path=ppt/theme/_rels/theme32.xml.rels><?xml version="1.0" encoding="UTF-8" standalone="yes"?>
<Relationships xmlns="http://schemas.openxmlformats.org/package/2006/relationships"><Relationship Id="rId1" Type="http://schemas.openxmlformats.org/officeDocument/2006/relationships/image" Target="../media/image1.jpeg"/></Relationships>
</file>

<file path=ppt/theme/_rels/theme33.xml.rels><?xml version="1.0" encoding="UTF-8" standalone="yes"?>
<Relationships xmlns="http://schemas.openxmlformats.org/package/2006/relationships"><Relationship Id="rId1" Type="http://schemas.openxmlformats.org/officeDocument/2006/relationships/image" Target="../media/image1.jpeg"/></Relationships>
</file>

<file path=ppt/theme/_rels/theme34.xml.rels><?xml version="1.0" encoding="UTF-8" standalone="yes"?>
<Relationships xmlns="http://schemas.openxmlformats.org/package/2006/relationships"><Relationship Id="rId1" Type="http://schemas.openxmlformats.org/officeDocument/2006/relationships/image" Target="../media/image1.jpeg"/></Relationships>
</file>

<file path=ppt/theme/_rels/theme35.xml.rels><?xml version="1.0" encoding="UTF-8" standalone="yes"?>
<Relationships xmlns="http://schemas.openxmlformats.org/package/2006/relationships"><Relationship Id="rId1" Type="http://schemas.openxmlformats.org/officeDocument/2006/relationships/image" Target="../media/image1.jpeg"/></Relationships>
</file>

<file path=ppt/theme/_rels/theme36.xml.rels><?xml version="1.0" encoding="UTF-8" standalone="yes"?>
<Relationships xmlns="http://schemas.openxmlformats.org/package/2006/relationships"><Relationship Id="rId1" Type="http://schemas.openxmlformats.org/officeDocument/2006/relationships/image" Target="../media/image1.jpeg"/></Relationships>
</file>

<file path=ppt/theme/_rels/theme37.xml.rels><?xml version="1.0" encoding="UTF-8" standalone="yes"?>
<Relationships xmlns="http://schemas.openxmlformats.org/package/2006/relationships"><Relationship Id="rId1" Type="http://schemas.openxmlformats.org/officeDocument/2006/relationships/image" Target="../media/image1.jpeg"/></Relationships>
</file>

<file path=ppt/theme/_rels/theme38.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0.xml><?xml version="1.0" encoding="utf-8"?>
<a:theme xmlns:a="http://schemas.openxmlformats.org/drawingml/2006/main" name="9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1.xml><?xml version="1.0" encoding="utf-8"?>
<a:theme xmlns:a="http://schemas.openxmlformats.org/drawingml/2006/main" name="10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2.xml><?xml version="1.0" encoding="utf-8"?>
<a:theme xmlns:a="http://schemas.openxmlformats.org/drawingml/2006/main" name="11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3.xml><?xml version="1.0" encoding="utf-8"?>
<a:theme xmlns:a="http://schemas.openxmlformats.org/drawingml/2006/main" name="15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4.xml><?xml version="1.0" encoding="utf-8"?>
<a:theme xmlns:a="http://schemas.openxmlformats.org/drawingml/2006/main" name="16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5.xml><?xml version="1.0" encoding="utf-8"?>
<a:theme xmlns:a="http://schemas.openxmlformats.org/drawingml/2006/main" name="18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6.xml><?xml version="1.0" encoding="utf-8"?>
<a:theme xmlns:a="http://schemas.openxmlformats.org/drawingml/2006/main" name="20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7.xml><?xml version="1.0" encoding="utf-8"?>
<a:theme xmlns:a="http://schemas.openxmlformats.org/drawingml/2006/main" name="21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8.xml><?xml version="1.0" encoding="utf-8"?>
<a:theme xmlns:a="http://schemas.openxmlformats.org/drawingml/2006/main" name="22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19.xml><?xml version="1.0" encoding="utf-8"?>
<a:theme xmlns:a="http://schemas.openxmlformats.org/drawingml/2006/main" name="23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1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0.xml><?xml version="1.0" encoding="utf-8"?>
<a:theme xmlns:a="http://schemas.openxmlformats.org/drawingml/2006/main" name="24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1.xml><?xml version="1.0" encoding="utf-8"?>
<a:theme xmlns:a="http://schemas.openxmlformats.org/drawingml/2006/main" name="25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2.xml><?xml version="1.0" encoding="utf-8"?>
<a:theme xmlns:a="http://schemas.openxmlformats.org/drawingml/2006/main" name="26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3.xml><?xml version="1.0" encoding="utf-8"?>
<a:theme xmlns:a="http://schemas.openxmlformats.org/drawingml/2006/main" name="27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4.xml><?xml version="1.0" encoding="utf-8"?>
<a:theme xmlns:a="http://schemas.openxmlformats.org/drawingml/2006/main" name="29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5.xml><?xml version="1.0" encoding="utf-8"?>
<a:theme xmlns:a="http://schemas.openxmlformats.org/drawingml/2006/main" name="30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6.xml><?xml version="1.0" encoding="utf-8"?>
<a:theme xmlns:a="http://schemas.openxmlformats.org/drawingml/2006/main" name="31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7.xml><?xml version="1.0" encoding="utf-8"?>
<a:theme xmlns:a="http://schemas.openxmlformats.org/drawingml/2006/main" name="32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8.xml><?xml version="1.0" encoding="utf-8"?>
<a:theme xmlns:a="http://schemas.openxmlformats.org/drawingml/2006/main" name="33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9.xml><?xml version="1.0" encoding="utf-8"?>
<a:theme xmlns:a="http://schemas.openxmlformats.org/drawingml/2006/main" name="34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2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0.xml><?xml version="1.0" encoding="utf-8"?>
<a:theme xmlns:a="http://schemas.openxmlformats.org/drawingml/2006/main" name="35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1.xml><?xml version="1.0" encoding="utf-8"?>
<a:theme xmlns:a="http://schemas.openxmlformats.org/drawingml/2006/main" name="36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2.xml><?xml version="1.0" encoding="utf-8"?>
<a:theme xmlns:a="http://schemas.openxmlformats.org/drawingml/2006/main" name="37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3.xml><?xml version="1.0" encoding="utf-8"?>
<a:theme xmlns:a="http://schemas.openxmlformats.org/drawingml/2006/main" name="38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4.xml><?xml version="1.0" encoding="utf-8"?>
<a:theme xmlns:a="http://schemas.openxmlformats.org/drawingml/2006/main" name="39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5.xml><?xml version="1.0" encoding="utf-8"?>
<a:theme xmlns:a="http://schemas.openxmlformats.org/drawingml/2006/main" name="40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6.xml><?xml version="1.0" encoding="utf-8"?>
<a:theme xmlns:a="http://schemas.openxmlformats.org/drawingml/2006/main" name="42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7.xml><?xml version="1.0" encoding="utf-8"?>
<a:theme xmlns:a="http://schemas.openxmlformats.org/drawingml/2006/main" name="43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8.xml><?xml version="1.0" encoding="utf-8"?>
<a:theme xmlns:a="http://schemas.openxmlformats.org/drawingml/2006/main" name="Doğal">
  <a:themeElements>
    <a:clrScheme name="Doğ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Doğ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Doğ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39.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5.xml><?xml version="1.0" encoding="utf-8"?>
<a:theme xmlns:a="http://schemas.openxmlformats.org/drawingml/2006/main" name="4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6.xml><?xml version="1.0" encoding="utf-8"?>
<a:theme xmlns:a="http://schemas.openxmlformats.org/drawingml/2006/main" name="5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7.xml><?xml version="1.0" encoding="utf-8"?>
<a:theme xmlns:a="http://schemas.openxmlformats.org/drawingml/2006/main" name="6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8.xml><?xml version="1.0" encoding="utf-8"?>
<a:theme xmlns:a="http://schemas.openxmlformats.org/drawingml/2006/main" name="7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9.xml><?xml version="1.0" encoding="utf-8"?>
<a:theme xmlns:a="http://schemas.openxmlformats.org/drawingml/2006/main" name="8_Dalga Biçimi">
  <a:themeElements>
    <a:clrScheme name="Dalga Biçimi">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Dalga Biçimi">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alga Biçimi">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506</TotalTime>
  <Words>1794</Words>
  <Application>Microsoft Office PowerPoint</Application>
  <PresentationFormat>Ekran Gösterisi (4:3)</PresentationFormat>
  <Paragraphs>207</Paragraphs>
  <Slides>71</Slides>
  <Notes>2</Notes>
  <HiddenSlides>0</HiddenSlides>
  <MMClips>0</MMClips>
  <ScaleCrop>false</ScaleCrop>
  <HeadingPairs>
    <vt:vector size="4" baseType="variant">
      <vt:variant>
        <vt:lpstr>Tema</vt:lpstr>
      </vt:variant>
      <vt:variant>
        <vt:i4>38</vt:i4>
      </vt:variant>
      <vt:variant>
        <vt:lpstr>Slayt Başlıkları</vt:lpstr>
      </vt:variant>
      <vt:variant>
        <vt:i4>71</vt:i4>
      </vt:variant>
    </vt:vector>
  </HeadingPairs>
  <TitlesOfParts>
    <vt:vector size="109" baseType="lpstr">
      <vt:lpstr>Dalga Biçimi</vt:lpstr>
      <vt:lpstr>1_Dalga Biçimi</vt:lpstr>
      <vt:lpstr>2_Dalga Biçimi</vt:lpstr>
      <vt:lpstr>3_Dalga Biçimi</vt:lpstr>
      <vt:lpstr>4_Dalga Biçimi</vt:lpstr>
      <vt:lpstr>5_Dalga Biçimi</vt:lpstr>
      <vt:lpstr>6_Dalga Biçimi</vt:lpstr>
      <vt:lpstr>7_Dalga Biçimi</vt:lpstr>
      <vt:lpstr>8_Dalga Biçimi</vt:lpstr>
      <vt:lpstr>9_Dalga Biçimi</vt:lpstr>
      <vt:lpstr>10_Dalga Biçimi</vt:lpstr>
      <vt:lpstr>11_Dalga Biçimi</vt:lpstr>
      <vt:lpstr>15_Dalga Biçimi</vt:lpstr>
      <vt:lpstr>16_Dalga Biçimi</vt:lpstr>
      <vt:lpstr>18_Dalga Biçimi</vt:lpstr>
      <vt:lpstr>20_Dalga Biçimi</vt:lpstr>
      <vt:lpstr>21_Dalga Biçimi</vt:lpstr>
      <vt:lpstr>22_Dalga Biçimi</vt:lpstr>
      <vt:lpstr>23_Dalga Biçimi</vt:lpstr>
      <vt:lpstr>24_Dalga Biçimi</vt:lpstr>
      <vt:lpstr>25_Dalga Biçimi</vt:lpstr>
      <vt:lpstr>26_Dalga Biçimi</vt:lpstr>
      <vt:lpstr>27_Dalga Biçimi</vt:lpstr>
      <vt:lpstr>29_Dalga Biçimi</vt:lpstr>
      <vt:lpstr>30_Dalga Biçimi</vt:lpstr>
      <vt:lpstr>31_Dalga Biçimi</vt:lpstr>
      <vt:lpstr>32_Dalga Biçimi</vt:lpstr>
      <vt:lpstr>33_Dalga Biçimi</vt:lpstr>
      <vt:lpstr>34_Dalga Biçimi</vt:lpstr>
      <vt:lpstr>35_Dalga Biçimi</vt:lpstr>
      <vt:lpstr>36_Dalga Biçimi</vt:lpstr>
      <vt:lpstr>37_Dalga Biçimi</vt:lpstr>
      <vt:lpstr>38_Dalga Biçimi</vt:lpstr>
      <vt:lpstr>39_Dalga Biçimi</vt:lpstr>
      <vt:lpstr>40_Dalga Biçimi</vt:lpstr>
      <vt:lpstr>42_Dalga Biçimi</vt:lpstr>
      <vt:lpstr>43_Dalga Biçimi</vt:lpstr>
      <vt:lpstr>Doğal</vt:lpstr>
      <vt:lpstr>T.C. Sakarya Üniversitesi MÜHENDİSLİK FAKÜLTESİ</vt:lpstr>
      <vt:lpstr>HES (Hidro Elektrik Santral)</vt:lpstr>
      <vt:lpstr>Hidroelektrik Santrali Nedir? </vt:lpstr>
      <vt:lpstr>Hidroelektrik Santraller Nasıl Çalışır?</vt:lpstr>
      <vt:lpstr> </vt:lpstr>
      <vt:lpstr>PowerPoint Sunusu</vt:lpstr>
      <vt:lpstr>PowerPoint Sunusu</vt:lpstr>
      <vt:lpstr>PowerPoint Sunusu</vt:lpstr>
      <vt:lpstr>PowerPoint Sunusu</vt:lpstr>
      <vt:lpstr>PowerPoint Sunusu</vt:lpstr>
      <vt:lpstr>PowerPoint Sunusu</vt:lpstr>
      <vt:lpstr>1. Akarsu Tipi (Barajsız) Hidroelektrik Santraller</vt:lpstr>
      <vt:lpstr>PowerPoint Sunusu</vt:lpstr>
      <vt:lpstr>PowerPoint Sunusu</vt:lpstr>
      <vt:lpstr>PowerPoint Sunusu</vt:lpstr>
      <vt:lpstr>PowerPoint Sunusu</vt:lpstr>
      <vt:lpstr>3. Med-Cezir (Gel-Git) Hidroelektrik Santraller</vt:lpstr>
      <vt:lpstr>PowerPoint Sunusu</vt:lpstr>
      <vt:lpstr>PowerPoint Sunusu</vt:lpstr>
      <vt:lpstr>4. Depresyon Hidroelektrik Santraller</vt:lpstr>
      <vt:lpstr>PowerPoint Sunusu</vt:lpstr>
      <vt:lpstr> </vt:lpstr>
      <vt:lpstr> </vt:lpstr>
      <vt:lpstr>PowerPoint Sunusu</vt:lpstr>
      <vt:lpstr>PowerPoint Sunusu</vt:lpstr>
      <vt:lpstr>PowerPoint Sunusu</vt:lpstr>
      <vt:lpstr>Hidrolik Santrallerin Artıları</vt:lpstr>
      <vt:lpstr>PowerPoint Sunusu</vt:lpstr>
      <vt:lpstr>PowerPoint Sunusu</vt:lpstr>
      <vt:lpstr>PowerPoint Sunusu</vt:lpstr>
      <vt:lpstr>Hangisi Ekomomik?</vt:lpstr>
      <vt:lpstr>PowerPoint Sunusu</vt:lpstr>
      <vt:lpstr>PowerPoint Sunusu</vt:lpstr>
      <vt:lpstr>PowerPoint Sunusu</vt:lpstr>
      <vt:lpstr>   Dünya’da Hidroelektrik Santral Kullanımı   </vt:lpstr>
      <vt:lpstr>PowerPoint Sunusu</vt:lpstr>
      <vt:lpstr>PowerPoint Sunusu</vt:lpstr>
      <vt:lpstr>BAZI ÜLKELERİN HİDROELEKTRİK POTANSİYEL GELİŞİMİ(2010)</vt:lpstr>
      <vt:lpstr>PowerPoint Sunusu</vt:lpstr>
      <vt:lpstr>Üç Vadi Santrali (Three Gorges Dam)</vt:lpstr>
      <vt:lpstr>PowerPoint Sunusu</vt:lpstr>
      <vt:lpstr>PowerPoint Sunusu</vt:lpstr>
      <vt:lpstr>PowerPoint Sunusu</vt:lpstr>
      <vt:lpstr>PowerPoint Sunusu</vt:lpstr>
      <vt:lpstr>PowerPoint Sunusu</vt:lpstr>
      <vt:lpstr> Grande Dixence</vt:lpstr>
      <vt:lpstr>PowerPoint Sunusu</vt:lpstr>
      <vt:lpstr>Xiaowan Barajı</vt:lpstr>
      <vt:lpstr>Nurek Barajı </vt:lpstr>
      <vt:lpstr>PowerPoint Sunusu</vt:lpstr>
      <vt:lpstr>Hidroelektrik Santral Bakımından Türkiye</vt:lpstr>
      <vt:lpstr>PowerPoint Sunusu</vt:lpstr>
      <vt:lpstr>PowerPoint Sunusu</vt:lpstr>
      <vt:lpstr>TÜRKİYE HİDROELEKTRİK SANTRALLERİ HARİTASI</vt:lpstr>
      <vt:lpstr>PowerPoint Sunusu</vt:lpstr>
      <vt:lpstr>Türkiye’de Hidroelektrik Santral Kullanımı</vt:lpstr>
      <vt:lpstr>PowerPoint Sunusu</vt:lpstr>
      <vt:lpstr>PowerPoint Sunusu</vt:lpstr>
      <vt:lpstr>PowerPoint Sunusu</vt:lpstr>
      <vt:lpstr>PowerPoint Sunusu</vt:lpstr>
      <vt:lpstr>Türkiye'deki Önemli Hidroelektrik Santraller</vt:lpstr>
      <vt:lpstr>PowerPoint Sunusu</vt:lpstr>
      <vt:lpstr>PowerPoint Sunusu</vt:lpstr>
      <vt:lpstr> Elazığ Keban Barajı Hidroelektrik Santrali </vt:lpstr>
      <vt:lpstr>DERİNER BARAJI VE HİDROELEKTRİK SANTRALİ</vt:lpstr>
      <vt:lpstr>PowerPoint Sunusu</vt:lpstr>
      <vt:lpstr>KARAMAN-ERMENEK BARAJI</vt:lpstr>
      <vt:lpstr>Türkiye’deki Hidroelektrik Potansiyelinin Dünya’daki Yeri</vt:lpstr>
      <vt:lpstr>PowerPoint Sunusu</vt:lpstr>
      <vt:lpstr>SONUÇ OLARAK;</vt:lpstr>
      <vt:lpstr>PowerPoint Sunusu</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Sau</cp:lastModifiedBy>
  <cp:revision>68</cp:revision>
  <dcterms:created xsi:type="dcterms:W3CDTF">2013-03-09T15:26:25Z</dcterms:created>
  <dcterms:modified xsi:type="dcterms:W3CDTF">2018-04-27T07:47:35Z</dcterms:modified>
</cp:coreProperties>
</file>